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7" r:id="rId5"/>
    <p:sldId id="270" r:id="rId6"/>
    <p:sldId id="269" r:id="rId7"/>
    <p:sldId id="266" r:id="rId8"/>
    <p:sldId id="272" r:id="rId9"/>
    <p:sldId id="278" r:id="rId10"/>
    <p:sldId id="282" r:id="rId11"/>
    <p:sldId id="273" r:id="rId12"/>
    <p:sldId id="279" r:id="rId13"/>
    <p:sldId id="281" r:id="rId14"/>
    <p:sldId id="280" r:id="rId15"/>
    <p:sldId id="274" r:id="rId16"/>
    <p:sldId id="27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669A96-89E8-47D6-9A48-61D5E5B4C631}" v="79" dt="2022-04-14T15:37:14.20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255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D0EF794-5215-4997-A924-8C4231CF6FD2}" type="datetimeFigureOut">
              <a:rPr lang="en-US" smtClean="0"/>
              <a:t>4/14/2022</a:t>
            </a:fld>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F241EA0-8AFF-4021-A83F-2C9CE021CE97}" type="slidenum">
              <a:rPr lang="en-US" smtClean="0"/>
              <a:t>‹#›</a:t>
            </a:fld>
            <a:endParaRPr lang="en-US"/>
          </a:p>
        </p:txBody>
      </p:sp>
      <p:sp>
        <p:nvSpPr>
          <p:cNvPr id="8" name="Slide Image Placeholder 7"/>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Tree>
    <p:extLst>
      <p:ext uri="{BB962C8B-B14F-4D97-AF65-F5344CB8AC3E}">
        <p14:creationId xmlns:p14="http://schemas.microsoft.com/office/powerpoint/2010/main" val="252124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57560-CE77-4E3F-BC8E-DAD375EFF8D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241EA0-8AFF-4021-A83F-2C9CE021CE97}" type="slidenum">
              <a:rPr lang="en-US" smtClean="0"/>
              <a:t>4</a:t>
            </a:fld>
            <a:endParaRPr lang="en-US"/>
          </a:p>
        </p:txBody>
      </p:sp>
    </p:spTree>
    <p:extLst>
      <p:ext uri="{BB962C8B-B14F-4D97-AF65-F5344CB8AC3E}">
        <p14:creationId xmlns:p14="http://schemas.microsoft.com/office/powerpoint/2010/main" val="139659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76495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151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543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41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400" b="1">
                <a:latin typeface="Cambria" panose="02040503050406030204" pitchFamily="18" charset="0"/>
              </a:defRPr>
            </a:lvl1pPr>
          </a:lstStyle>
          <a:p>
            <a:r>
              <a:rPr lang="en-US" sz="3600" b="1" dirty="0">
                <a:latin typeface="Cambria" pitchFamily="18" charset="0"/>
              </a:rPr>
              <a:t>Heading in Cambria, Bold</a:t>
            </a:r>
            <a:endParaRPr lang="en-US" dirty="0"/>
          </a:p>
        </p:txBody>
      </p:sp>
      <p:sp>
        <p:nvSpPr>
          <p:cNvPr id="3" name="Content Placeholder 2"/>
          <p:cNvSpPr>
            <a:spLocks noGrp="1"/>
          </p:cNvSpPr>
          <p:nvPr>
            <p:ph idx="1"/>
          </p:nvPr>
        </p:nvSpPr>
        <p:spPr>
          <a:xfrm>
            <a:off x="457200" y="1600201"/>
            <a:ext cx="82296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399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9191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823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718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defRPr>
            </a:lvl1pPr>
          </a:lstStyle>
          <a:p>
            <a:r>
              <a:rPr lang="en-US" dirty="0"/>
              <a:t>Click to edit Master title style</a:t>
            </a:r>
          </a:p>
        </p:txBody>
      </p:sp>
    </p:spTree>
    <p:extLst>
      <p:ext uri="{BB962C8B-B14F-4D97-AF65-F5344CB8AC3E}">
        <p14:creationId xmlns:p14="http://schemas.microsoft.com/office/powerpoint/2010/main" val="146130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131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8095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8255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z="3600" b="1" dirty="0">
                <a:latin typeface="Cambria" pitchFamily="18" charset="0"/>
              </a:rPr>
              <a:t>RFP No. </a:t>
            </a:r>
            <a:r>
              <a:rPr lang="en-US" sz="3600" b="1" dirty="0" err="1">
                <a:latin typeface="Cambria" pitchFamily="18" charset="0"/>
              </a:rPr>
              <a:t>xxxx</a:t>
            </a:r>
            <a:endParaRPr lang="en-US" dirty="0"/>
          </a:p>
        </p:txBody>
      </p:sp>
      <p:sp>
        <p:nvSpPr>
          <p:cNvPr id="3" name="Text Placeholder 2"/>
          <p:cNvSpPr>
            <a:spLocks noGrp="1"/>
          </p:cNvSpPr>
          <p:nvPr>
            <p:ph type="body" idx="1"/>
          </p:nvPr>
        </p:nvSpPr>
        <p:spPr>
          <a:xfrm>
            <a:off x="457200" y="1600201"/>
            <a:ext cx="8229600" cy="3733800"/>
          </a:xfrm>
          <a:prstGeom prst="rect">
            <a:avLst/>
          </a:prstGeom>
        </p:spPr>
        <p:txBody>
          <a:bodyPr vert="horz" lIns="91440" tIns="45720" rIns="91440" bIns="45720" rtlCol="0">
            <a:normAutofit/>
          </a:bodyPr>
          <a:lstStyle/>
          <a:p>
            <a:pPr lvl="1"/>
            <a:r>
              <a:rPr lang="en-US" dirty="0"/>
              <a:t>New MEDS Takeover Project</a:t>
            </a:r>
          </a:p>
          <a:p>
            <a:pPr lvl="1"/>
            <a:r>
              <a:rPr lang="en-US" dirty="0"/>
              <a:t>Mississippi Division of Medicaid</a:t>
            </a:r>
          </a:p>
        </p:txBody>
      </p:sp>
      <p:sp>
        <p:nvSpPr>
          <p:cNvPr id="6" name="Text Placeholder 12"/>
          <p:cNvSpPr txBox="1">
            <a:spLocks/>
          </p:cNvSpPr>
          <p:nvPr userDrawn="1"/>
        </p:nvSpPr>
        <p:spPr>
          <a:xfrm>
            <a:off x="2209800" y="6324600"/>
            <a:ext cx="6858000" cy="381000"/>
          </a:xfrm>
          <a:prstGeom prst="rect">
            <a:avLst/>
          </a:prstGeom>
        </p:spPr>
        <p:txBody>
          <a:bodyPr>
            <a:noAutofit/>
          </a:bodyPr>
          <a:lstStyle>
            <a:lvl1pPr marL="0" indent="0" algn="r" defTabSz="914400" rtl="0" eaLnBrk="1" latinLnBrk="0" hangingPunct="1">
              <a:spcBef>
                <a:spcPct val="20000"/>
              </a:spcBef>
              <a:buFont typeface="Arial" panose="020B0604020202020204" pitchFamily="34" charset="0"/>
              <a:buNone/>
              <a:defRPr sz="1000" kern="1200">
                <a:solidFill>
                  <a:schemeClr val="bg1"/>
                </a:solidFill>
                <a:latin typeface="+mn-lt"/>
                <a:ea typeface="+mn-ea"/>
                <a:cs typeface="+mn-cs"/>
              </a:defRPr>
            </a:lvl1pPr>
            <a:lvl2pPr marL="4572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US" sz="1150" b="1" spc="0" dirty="0">
                <a:latin typeface="Cambria" pitchFamily="18" charset="0"/>
              </a:rPr>
              <a:t>Responsibly providing access to quality health coverage for vulnerable</a:t>
            </a:r>
            <a:r>
              <a:rPr lang="en-US" sz="1150" b="1" spc="0" baseline="0" dirty="0">
                <a:latin typeface="Cambria" pitchFamily="18" charset="0"/>
              </a:rPr>
              <a:t> Mississippians</a:t>
            </a:r>
            <a:r>
              <a:rPr lang="en-US" sz="1150" b="1" spc="0" dirty="0">
                <a:latin typeface="Cambria" pitchFamily="18" charset="0"/>
              </a:rPr>
              <a:t>	</a:t>
            </a:r>
            <a:fld id="{4621042E-D996-4A7F-8C22-87FA0FA060C7}" type="slidenum">
              <a:rPr lang="en-US" sz="1150" b="1" spc="0" smtClean="0">
                <a:latin typeface="Cambria" pitchFamily="18" charset="0"/>
              </a:rPr>
              <a:pPr algn="l"/>
              <a:t>‹#›</a:t>
            </a:fld>
            <a:endParaRPr lang="en-US" sz="1150" b="1" spc="0" dirty="0">
              <a:latin typeface="Cambria" pitchFamily="18" charset="0"/>
            </a:endParaRPr>
          </a:p>
        </p:txBody>
      </p:sp>
      <p:pic>
        <p:nvPicPr>
          <p:cNvPr id="7" name="Picture 6">
            <a:extLst>
              <a:ext uri="{FF2B5EF4-FFF2-40B4-BE49-F238E27FC236}">
                <a16:creationId xmlns:a16="http://schemas.microsoft.com/office/drawing/2014/main" id="{683A2583-5C50-4928-98D3-43EE2B49682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28600" y="6172200"/>
            <a:ext cx="1828800" cy="531629"/>
          </a:xfrm>
          <a:prstGeom prst="rect">
            <a:avLst/>
          </a:prstGeom>
        </p:spPr>
      </p:pic>
    </p:spTree>
    <p:extLst>
      <p:ext uri="{BB962C8B-B14F-4D97-AF65-F5344CB8AC3E}">
        <p14:creationId xmlns:p14="http://schemas.microsoft.com/office/powerpoint/2010/main" val="2458261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rgbClr val="0087BE"/>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457200" marR="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mailto:itprocurement@medicaid.ms.gov" TargetMode="External"/><Relationship Id="rId2" Type="http://schemas.openxmlformats.org/officeDocument/2006/relationships/hyperlink" Target="mailto:Christopher.Reiser@medicaid.ms.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dicaid.ms.gov/resources/procure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dicaid.ms.gov/resources/procur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33400" y="2438400"/>
            <a:ext cx="8077200" cy="1477328"/>
          </a:xfrm>
          <a:prstGeom prst="rect">
            <a:avLst/>
          </a:prstGeom>
          <a:noFill/>
        </p:spPr>
        <p:txBody>
          <a:bodyPr wrap="square" rtlCol="0">
            <a:spAutoFit/>
          </a:bodyPr>
          <a:lstStyle/>
          <a:p>
            <a:pPr algn="ctr">
              <a:spcBef>
                <a:spcPts val="1200"/>
              </a:spcBef>
            </a:pPr>
            <a:r>
              <a:rPr lang="en-US" sz="2000" b="1" dirty="0">
                <a:latin typeface="Cambria" panose="02040503050406030204" pitchFamily="18" charset="0"/>
                <a:ea typeface="Cambria" panose="02040503050406030204" pitchFamily="18" charset="0"/>
                <a:cs typeface="Calibri" panose="020F0502020204030204" pitchFamily="34" charset="0"/>
              </a:rPr>
              <a:t>RFP No. 20220401</a:t>
            </a:r>
          </a:p>
          <a:p>
            <a:pPr algn="ctr">
              <a:spcBef>
                <a:spcPts val="1200"/>
              </a:spcBef>
            </a:pPr>
            <a:r>
              <a:rPr lang="en-US" sz="3600" b="1" spc="300" dirty="0">
                <a:solidFill>
                  <a:srgbClr val="0081C2"/>
                </a:solidFill>
                <a:latin typeface="Cambria" panose="02040503050406030204" pitchFamily="18" charset="0"/>
                <a:ea typeface="Cambria" panose="02040503050406030204" pitchFamily="18" charset="0"/>
                <a:cs typeface="Calibri" panose="020F0502020204030204" pitchFamily="34" charset="0"/>
              </a:rPr>
              <a:t>New MEDS Eligibility Takeover</a:t>
            </a:r>
          </a:p>
          <a:p>
            <a:pPr algn="ctr">
              <a:spcBef>
                <a:spcPts val="1200"/>
              </a:spcBef>
            </a:pPr>
            <a:r>
              <a:rPr lang="en-US" sz="1400" dirty="0">
                <a:latin typeface="Cambria" panose="02040503050406030204" pitchFamily="18" charset="0"/>
                <a:ea typeface="Cambria" panose="02040503050406030204" pitchFamily="18" charset="0"/>
                <a:cs typeface="Calibri" panose="020F0502020204030204" pitchFamily="34" charset="0"/>
              </a:rPr>
              <a:t>Thursday, April 14, 2022</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678382"/>
            <a:ext cx="2908922" cy="845617"/>
          </a:xfrm>
          <a:prstGeom prst="rect">
            <a:avLst/>
          </a:prstGeom>
        </p:spPr>
      </p:pic>
      <p:sp>
        <p:nvSpPr>
          <p:cNvPr id="2" name="TextBox 1">
            <a:extLst>
              <a:ext uri="{FF2B5EF4-FFF2-40B4-BE49-F238E27FC236}">
                <a16:creationId xmlns:a16="http://schemas.microsoft.com/office/drawing/2014/main" id="{9229B9E6-F932-48B3-94B6-5D0838D8962E}"/>
              </a:ext>
            </a:extLst>
          </p:cNvPr>
          <p:cNvSpPr txBox="1"/>
          <p:nvPr/>
        </p:nvSpPr>
        <p:spPr>
          <a:xfrm>
            <a:off x="1295400" y="5348620"/>
            <a:ext cx="6629400" cy="754053"/>
          </a:xfrm>
          <a:prstGeom prst="rect">
            <a:avLst/>
          </a:prstGeom>
          <a:noFill/>
        </p:spPr>
        <p:txBody>
          <a:bodyPr wrap="square" rtlCol="0">
            <a:spAutoFit/>
          </a:bodyPr>
          <a:lstStyle/>
          <a:p>
            <a:pPr algn="ctr"/>
            <a:r>
              <a:rPr lang="en-US" sz="1500" dirty="0">
                <a:latin typeface="Cambria" panose="02040503050406030204" pitchFamily="18" charset="0"/>
                <a:ea typeface="Cambria" panose="02040503050406030204" pitchFamily="18" charset="0"/>
              </a:rPr>
              <a:t>OFFICE OF THE GOVERNOR | DIVISION OF MEDICAID</a:t>
            </a:r>
          </a:p>
          <a:p>
            <a:pPr algn="ctr"/>
            <a:r>
              <a:rPr lang="en-US" sz="1400" dirty="0">
                <a:latin typeface="Cambria" panose="02040503050406030204" pitchFamily="18" charset="0"/>
                <a:ea typeface="Cambria" panose="02040503050406030204" pitchFamily="18" charset="0"/>
              </a:rPr>
              <a:t>550 HIGH STREET SUITE 1000</a:t>
            </a:r>
          </a:p>
          <a:p>
            <a:pPr algn="ctr"/>
            <a:r>
              <a:rPr lang="en-US" sz="1400" dirty="0">
                <a:latin typeface="Cambria" panose="02040503050406030204" pitchFamily="18" charset="0"/>
                <a:ea typeface="Cambria" panose="02040503050406030204" pitchFamily="18" charset="0"/>
              </a:rPr>
              <a:t>JACKSON MISSISSIPPI 39201</a:t>
            </a:r>
          </a:p>
        </p:txBody>
      </p:sp>
      <p:graphicFrame>
        <p:nvGraphicFramePr>
          <p:cNvPr id="3" name="Table 2">
            <a:extLst>
              <a:ext uri="{FF2B5EF4-FFF2-40B4-BE49-F238E27FC236}">
                <a16:creationId xmlns:a16="http://schemas.microsoft.com/office/drawing/2014/main" id="{B9E26BFD-E682-4ABD-803C-413A27204797}"/>
              </a:ext>
            </a:extLst>
          </p:cNvPr>
          <p:cNvGraphicFramePr>
            <a:graphicFrameLocks noGrp="1"/>
          </p:cNvGraphicFramePr>
          <p:nvPr>
            <p:extLst>
              <p:ext uri="{D42A27DB-BD31-4B8C-83A1-F6EECF244321}">
                <p14:modId xmlns:p14="http://schemas.microsoft.com/office/powerpoint/2010/main" val="3167689916"/>
              </p:ext>
            </p:extLst>
          </p:nvPr>
        </p:nvGraphicFramePr>
        <p:xfrm>
          <a:off x="9236" y="0"/>
          <a:ext cx="208280" cy="6858000"/>
        </p:xfrm>
        <a:graphic>
          <a:graphicData uri="http://schemas.openxmlformats.org/drawingml/2006/table">
            <a:tbl>
              <a:tblPr/>
              <a:tblGrid>
                <a:gridCol w="208280">
                  <a:extLst>
                    <a:ext uri="{9D8B030D-6E8A-4147-A177-3AD203B41FA5}">
                      <a16:colId xmlns:a16="http://schemas.microsoft.com/office/drawing/2014/main" val="2757767466"/>
                    </a:ext>
                  </a:extLst>
                </a:gridCol>
              </a:tblGrid>
              <a:tr h="6858000">
                <a:tc>
                  <a:txBody>
                    <a:bodyPr/>
                    <a:lstStyle/>
                    <a:p>
                      <a:endParaRPr lang="en-US" dirty="0"/>
                    </a:p>
                  </a:txBody>
                  <a:tcPr>
                    <a:lnL w="19050" cmpd="sng">
                      <a:solidFill>
                        <a:srgbClr val="0087BE"/>
                      </a:solidFill>
                      <a:prstDash val="solid"/>
                    </a:lnL>
                    <a:lnR w="19050" cmpd="sng">
                      <a:solidFill>
                        <a:srgbClr val="0087BE"/>
                      </a:solidFill>
                      <a:prstDash val="solid"/>
                    </a:lnR>
                    <a:lnT w="19050" cmpd="sng">
                      <a:solidFill>
                        <a:srgbClr val="0087BE"/>
                      </a:solidFill>
                      <a:prstDash val="solid"/>
                    </a:lnT>
                    <a:lnB w="19050" cmpd="sng">
                      <a:solidFill>
                        <a:srgbClr val="0087BE"/>
                      </a:solidFill>
                      <a:prstDash val="solid"/>
                    </a:lnB>
                    <a:solidFill>
                      <a:srgbClr val="0087BE"/>
                    </a:solidFill>
                  </a:tcPr>
                </a:tc>
                <a:extLst>
                  <a:ext uri="{0D108BD9-81ED-4DB2-BD59-A6C34878D82A}">
                    <a16:rowId xmlns:a16="http://schemas.microsoft.com/office/drawing/2014/main" val="110635629"/>
                  </a:ext>
                </a:extLst>
              </a:tr>
            </a:tbl>
          </a:graphicData>
        </a:graphic>
      </p:graphicFrame>
      <p:graphicFrame>
        <p:nvGraphicFramePr>
          <p:cNvPr id="4" name="Table 3">
            <a:extLst>
              <a:ext uri="{FF2B5EF4-FFF2-40B4-BE49-F238E27FC236}">
                <a16:creationId xmlns:a16="http://schemas.microsoft.com/office/drawing/2014/main" id="{CB6BE29E-0DDE-4CDC-B775-5745015A3ED8}"/>
              </a:ext>
            </a:extLst>
          </p:cNvPr>
          <p:cNvGraphicFramePr>
            <a:graphicFrameLocks noGrp="1"/>
          </p:cNvGraphicFramePr>
          <p:nvPr>
            <p:extLst>
              <p:ext uri="{D42A27DB-BD31-4B8C-83A1-F6EECF244321}">
                <p14:modId xmlns:p14="http://schemas.microsoft.com/office/powerpoint/2010/main" val="3310813478"/>
              </p:ext>
            </p:extLst>
          </p:nvPr>
        </p:nvGraphicFramePr>
        <p:xfrm>
          <a:off x="8950036" y="-4617"/>
          <a:ext cx="208280" cy="6858000"/>
        </p:xfrm>
        <a:graphic>
          <a:graphicData uri="http://schemas.openxmlformats.org/drawingml/2006/table">
            <a:tbl>
              <a:tblPr/>
              <a:tblGrid>
                <a:gridCol w="208280">
                  <a:extLst>
                    <a:ext uri="{9D8B030D-6E8A-4147-A177-3AD203B41FA5}">
                      <a16:colId xmlns:a16="http://schemas.microsoft.com/office/drawing/2014/main" val="3179406553"/>
                    </a:ext>
                  </a:extLst>
                </a:gridCol>
              </a:tblGrid>
              <a:tr h="6858000">
                <a:tc>
                  <a:txBody>
                    <a:bodyPr/>
                    <a:lstStyle/>
                    <a:p>
                      <a:endParaRPr lang="en-US" dirty="0"/>
                    </a:p>
                  </a:txBody>
                  <a:tcPr>
                    <a:lnL w="19050" cmpd="sng">
                      <a:solidFill>
                        <a:srgbClr val="0087BE"/>
                      </a:solidFill>
                      <a:prstDash val="solid"/>
                    </a:lnL>
                    <a:lnR w="19050" cmpd="sng">
                      <a:solidFill>
                        <a:srgbClr val="0087BE"/>
                      </a:solidFill>
                      <a:prstDash val="solid"/>
                    </a:lnR>
                    <a:lnT w="19050" cmpd="sng">
                      <a:solidFill>
                        <a:srgbClr val="0087BE"/>
                      </a:solidFill>
                      <a:prstDash val="solid"/>
                    </a:lnT>
                    <a:lnB w="19050" cmpd="sng">
                      <a:solidFill>
                        <a:srgbClr val="0087BE"/>
                      </a:solidFill>
                      <a:prstDash val="solid"/>
                    </a:lnB>
                    <a:solidFill>
                      <a:srgbClr val="0087BE"/>
                    </a:solidFill>
                  </a:tcPr>
                </a:tc>
                <a:extLst>
                  <a:ext uri="{0D108BD9-81ED-4DB2-BD59-A6C34878D82A}">
                    <a16:rowId xmlns:a16="http://schemas.microsoft.com/office/drawing/2014/main" val="432752184"/>
                  </a:ext>
                </a:extLst>
              </a:tr>
            </a:tbl>
          </a:graphicData>
        </a:graphic>
      </p:graphicFrame>
    </p:spTree>
    <p:extLst>
      <p:ext uri="{BB962C8B-B14F-4D97-AF65-F5344CB8AC3E}">
        <p14:creationId xmlns:p14="http://schemas.microsoft.com/office/powerpoint/2010/main" val="1207828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F3F2-0269-48FA-949A-283E3EBD7556}"/>
              </a:ext>
            </a:extLst>
          </p:cNvPr>
          <p:cNvSpPr>
            <a:spLocks noGrp="1"/>
          </p:cNvSpPr>
          <p:nvPr>
            <p:ph type="title"/>
          </p:nvPr>
        </p:nvSpPr>
        <p:spPr>
          <a:xfrm>
            <a:off x="457200" y="274638"/>
            <a:ext cx="8229600" cy="868361"/>
          </a:xfrm>
        </p:spPr>
        <p:txBody>
          <a:bodyPr>
            <a:normAutofit/>
          </a:bodyPr>
          <a:lstStyle/>
          <a:p>
            <a:r>
              <a:rPr lang="en-US" sz="4000" dirty="0"/>
              <a:t>SharePoint Submission Process</a:t>
            </a:r>
          </a:p>
        </p:txBody>
      </p:sp>
      <p:sp>
        <p:nvSpPr>
          <p:cNvPr id="5" name="TextBox 4">
            <a:extLst>
              <a:ext uri="{FF2B5EF4-FFF2-40B4-BE49-F238E27FC236}">
                <a16:creationId xmlns:a16="http://schemas.microsoft.com/office/drawing/2014/main" id="{31E6CD46-29CC-4A24-8A5C-C41F0009696D}"/>
              </a:ext>
            </a:extLst>
          </p:cNvPr>
          <p:cNvSpPr txBox="1"/>
          <p:nvPr/>
        </p:nvSpPr>
        <p:spPr>
          <a:xfrm>
            <a:off x="609600" y="1142999"/>
            <a:ext cx="7848600" cy="5124480"/>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US" sz="1500" dirty="0">
                <a:latin typeface="Cambria" panose="02040503050406030204" pitchFamily="18" charset="0"/>
                <a:ea typeface="Cambria" panose="02040503050406030204" pitchFamily="18" charset="0"/>
              </a:rPr>
              <a:t>Vendor must </a:t>
            </a:r>
            <a:r>
              <a:rPr lang="en-US" sz="1500" dirty="0">
                <a:effectLst/>
                <a:latin typeface="Cambria" panose="02040503050406030204" pitchFamily="18" charset="0"/>
                <a:ea typeface="Cambria" panose="02040503050406030204" pitchFamily="18" charset="0"/>
                <a:cs typeface="Arial" panose="020B0604020202020204" pitchFamily="34" charset="0"/>
              </a:rPr>
              <a:t>submit its RFP response electronically through a SharePoint site maintained by DOM. It is the responsibility of the Vendor to ensure timely submission of its proposal. </a:t>
            </a:r>
          </a:p>
          <a:p>
            <a:pPr marL="285750" indent="-285750" algn="just">
              <a:spcBef>
                <a:spcPts val="600"/>
              </a:spcBef>
              <a:spcAft>
                <a:spcPts val="600"/>
              </a:spcAft>
              <a:buFont typeface="Arial" panose="020B0604020202020204" pitchFamily="34" charset="0"/>
              <a:buChar char="•"/>
            </a:pPr>
            <a:r>
              <a:rPr lang="en-US" sz="1500" dirty="0">
                <a:effectLst/>
                <a:latin typeface="Cambria" panose="02040503050406030204" pitchFamily="18" charset="0"/>
                <a:ea typeface="Cambria" panose="02040503050406030204" pitchFamily="18" charset="0"/>
                <a:cs typeface="Arial" panose="020B0604020202020204" pitchFamily="34" charset="0"/>
              </a:rPr>
              <a:t>Access will be given to the Vendor through one (1) email address, which must be included in the Vendor’s mandatory Letter of Intent.</a:t>
            </a:r>
          </a:p>
          <a:p>
            <a:pPr marL="285750" indent="-285750" algn="just">
              <a:spcBef>
                <a:spcPts val="600"/>
              </a:spcBef>
              <a:spcAft>
                <a:spcPts val="600"/>
              </a:spcAft>
              <a:buFont typeface="Arial" panose="020B0604020202020204" pitchFamily="34" charset="0"/>
              <a:buChar char="•"/>
            </a:pPr>
            <a:r>
              <a:rPr lang="en-US" sz="1500" dirty="0">
                <a:effectLst/>
                <a:latin typeface="Cambria" panose="02040503050406030204" pitchFamily="18" charset="0"/>
                <a:ea typeface="Cambria" panose="02040503050406030204" pitchFamily="18" charset="0"/>
                <a:cs typeface="Calibri Light" panose="020F0302020204030204" pitchFamily="34" charset="0"/>
              </a:rPr>
              <a:t>For the purposes of accessing the Division’s SharePoint site that will be used for submission of proposals, the Vendor must include a name, title, phone number, and email address on the </a:t>
            </a:r>
            <a:r>
              <a:rPr lang="en-US" sz="1500" b="1" dirty="0">
                <a:effectLst/>
                <a:latin typeface="Cambria" panose="02040503050406030204" pitchFamily="18" charset="0"/>
                <a:ea typeface="Cambria" panose="02040503050406030204" pitchFamily="18" charset="0"/>
                <a:cs typeface="Calibri Light" panose="020F0302020204030204" pitchFamily="34" charset="0"/>
              </a:rPr>
              <a:t>mandatory</a:t>
            </a:r>
            <a:r>
              <a:rPr lang="en-US" sz="1500" dirty="0">
                <a:effectLst/>
                <a:latin typeface="Cambria" panose="02040503050406030204" pitchFamily="18" charset="0"/>
                <a:ea typeface="Cambria" panose="02040503050406030204" pitchFamily="18" charset="0"/>
                <a:cs typeface="Calibri Light" panose="020F0302020204030204" pitchFamily="34" charset="0"/>
              </a:rPr>
              <a:t> Letter of Intent for the person responsible for uploading the Vendor’s proposal to the SharePoint site.</a:t>
            </a:r>
          </a:p>
          <a:p>
            <a:pPr marL="285750" marR="0" lvl="0" indent="-285750" algn="just">
              <a:spcBef>
                <a:spcPts val="600"/>
              </a:spcBef>
              <a:spcAft>
                <a:spcPts val="600"/>
              </a:spcAft>
              <a:buFont typeface="Arial" panose="020B0604020202020204" pitchFamily="34" charset="0"/>
              <a:buChar char="•"/>
            </a:pPr>
            <a:r>
              <a:rPr lang="en-US" sz="1500" dirty="0">
                <a:latin typeface="Cambria" panose="02040503050406030204" pitchFamily="18" charset="0"/>
                <a:ea typeface="Cambria" panose="02040503050406030204" pitchFamily="18" charset="0"/>
                <a:cs typeface="Calibri Light" panose="020F0302020204030204" pitchFamily="34" charset="0"/>
              </a:rPr>
              <a:t>Vendor may upload test documents to the SharePoint site that will not be evaluated. Name these files clearly, using a file name such as TEST DOCUMENT or similar so that the Office of Procurement will not include these documents with evaluation.</a:t>
            </a:r>
          </a:p>
          <a:p>
            <a:pPr marL="285750" marR="0" lvl="0" indent="-285750" algn="just">
              <a:spcBef>
                <a:spcPts val="600"/>
              </a:spcBef>
              <a:spcAft>
                <a:spcPts val="600"/>
              </a:spcAft>
              <a:buFont typeface="Arial" panose="020B0604020202020204" pitchFamily="34" charset="0"/>
              <a:buChar char="•"/>
            </a:pPr>
            <a:r>
              <a:rPr lang="en-US" sz="1500" dirty="0">
                <a:latin typeface="Cambria" panose="02040503050406030204" pitchFamily="18" charset="0"/>
                <a:ea typeface="Cambria" panose="02040503050406030204" pitchFamily="18" charset="0"/>
                <a:cs typeface="Calibri Light" panose="020F0302020204030204" pitchFamily="34" charset="0"/>
              </a:rPr>
              <a:t>Test documents may not be deleted due to retention policies, but if named TEST DOCUMENT or similar, it will not be included with the documents for evaluation. </a:t>
            </a:r>
          </a:p>
          <a:p>
            <a:pPr marL="285750" indent="-285750" algn="just">
              <a:spcBef>
                <a:spcPts val="600"/>
              </a:spcBef>
              <a:spcAft>
                <a:spcPts val="600"/>
              </a:spcAft>
              <a:buFont typeface="Arial" panose="020B0604020202020204" pitchFamily="34" charset="0"/>
              <a:buChar char="•"/>
            </a:pPr>
            <a:r>
              <a:rPr lang="en-US" sz="1500" dirty="0">
                <a:effectLst/>
                <a:latin typeface="Cambria" panose="02040503050406030204" pitchFamily="18" charset="0"/>
                <a:ea typeface="Cambria" panose="02040503050406030204" pitchFamily="18" charset="0"/>
              </a:rPr>
              <a:t>If you experience issues, contact Christopher H. Reiser at </a:t>
            </a:r>
            <a:r>
              <a:rPr lang="en-US" sz="1500" u="sng" dirty="0">
                <a:solidFill>
                  <a:srgbClr val="0563C1"/>
                </a:solidFill>
                <a:effectLst/>
                <a:latin typeface="Cambria" panose="02040503050406030204" pitchFamily="18" charset="0"/>
                <a:ea typeface="Cambria" panose="02040503050406030204" pitchFamily="18" charset="0"/>
                <a:hlinkClick r:id="rId2"/>
              </a:rPr>
              <a:t>Christopher.Reiser@medicaid.ms.gov</a:t>
            </a:r>
            <a:r>
              <a:rPr lang="en-US" sz="1500" dirty="0">
                <a:effectLst/>
                <a:latin typeface="Cambria" panose="02040503050406030204" pitchFamily="18" charset="0"/>
                <a:ea typeface="Cambria" panose="02040503050406030204" pitchFamily="18" charset="0"/>
              </a:rPr>
              <a:t> and cc </a:t>
            </a:r>
            <a:r>
              <a:rPr lang="en-US" sz="1500" u="sng" dirty="0">
                <a:solidFill>
                  <a:srgbClr val="0563C1"/>
                </a:solidFill>
                <a:effectLst/>
                <a:latin typeface="Cambria" panose="02040503050406030204" pitchFamily="18" charset="0"/>
                <a:ea typeface="Cambria" panose="02040503050406030204" pitchFamily="18" charset="0"/>
                <a:hlinkClick r:id="rId3"/>
              </a:rPr>
              <a:t>itprocurement@medicaid.ms.gov</a:t>
            </a:r>
            <a:r>
              <a:rPr lang="en-US" sz="1500" dirty="0">
                <a:effectLst/>
                <a:latin typeface="Cambria" panose="02040503050406030204" pitchFamily="18" charset="0"/>
                <a:ea typeface="Cambria" panose="02040503050406030204" pitchFamily="18" charset="0"/>
              </a:rPr>
              <a:t> on those communications. </a:t>
            </a:r>
          </a:p>
          <a:p>
            <a:pPr marL="285750" marR="0" lvl="0" indent="-285750">
              <a:spcBef>
                <a:spcPts val="0"/>
              </a:spcBef>
              <a:spcAft>
                <a:spcPts val="0"/>
              </a:spcAft>
              <a:buFont typeface="Arial" panose="020B0604020202020204" pitchFamily="34" charset="0"/>
              <a:buChar char="•"/>
            </a:pPr>
            <a:endParaRPr lang="en-US" sz="1600" dirty="0">
              <a:latin typeface="Cambria" panose="02040503050406030204" pitchFamily="18" charset="0"/>
              <a:ea typeface="Cambria" panose="02040503050406030204" pitchFamily="18" charset="0"/>
              <a:cs typeface="Calibri Light" panose="020F0302020204030204" pitchFamily="34" charset="0"/>
            </a:endParaRPr>
          </a:p>
          <a:p>
            <a:endParaRPr lang="en-US"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9707398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F3F2-0269-48FA-949A-283E3EBD7556}"/>
              </a:ext>
            </a:extLst>
          </p:cNvPr>
          <p:cNvSpPr>
            <a:spLocks noGrp="1"/>
          </p:cNvSpPr>
          <p:nvPr>
            <p:ph type="title"/>
          </p:nvPr>
        </p:nvSpPr>
        <p:spPr>
          <a:xfrm>
            <a:off x="457200" y="274638"/>
            <a:ext cx="8229600" cy="868361"/>
          </a:xfrm>
        </p:spPr>
        <p:txBody>
          <a:bodyPr>
            <a:normAutofit/>
          </a:bodyPr>
          <a:lstStyle/>
          <a:p>
            <a:r>
              <a:rPr lang="en-US" sz="4200" dirty="0"/>
              <a:t>Additional Information</a:t>
            </a:r>
          </a:p>
        </p:txBody>
      </p:sp>
      <p:sp>
        <p:nvSpPr>
          <p:cNvPr id="3" name="TextBox 2">
            <a:extLst>
              <a:ext uri="{FF2B5EF4-FFF2-40B4-BE49-F238E27FC236}">
                <a16:creationId xmlns:a16="http://schemas.microsoft.com/office/drawing/2014/main" id="{88D95C5A-50E9-4656-B7E0-9A090F30A024}"/>
              </a:ext>
            </a:extLst>
          </p:cNvPr>
          <p:cNvSpPr txBox="1"/>
          <p:nvPr/>
        </p:nvSpPr>
        <p:spPr>
          <a:xfrm>
            <a:off x="609600" y="1210913"/>
            <a:ext cx="7848600" cy="4662815"/>
          </a:xfrm>
          <a:prstGeom prst="rect">
            <a:avLst/>
          </a:prstGeom>
          <a:noFill/>
        </p:spPr>
        <p:txBody>
          <a:bodyPr wrap="square" rtlCol="0">
            <a:spAutoFit/>
          </a:bodyPr>
          <a:lstStyle/>
          <a:p>
            <a:pPr marL="285750" indent="-285750">
              <a:buFont typeface="Arial" panose="020B0604020202020204" pitchFamily="34" charset="0"/>
              <a:buChar char="•"/>
            </a:pPr>
            <a:r>
              <a:rPr lang="en-US" sz="1500" dirty="0">
                <a:latin typeface="Cambria" panose="02040503050406030204" pitchFamily="18" charset="0"/>
                <a:ea typeface="Cambria" panose="02040503050406030204" pitchFamily="18" charset="0"/>
              </a:rPr>
              <a:t>Vendors must review Exhibit A, Standard Contract, and if necessary, take exception. If a Vendor takes no exceptions, the State assumes that these terms are agreeable and cannot be negotiated after the award.</a:t>
            </a:r>
          </a:p>
          <a:p>
            <a:endParaRPr lang="en-US" sz="1500" dirty="0">
              <a:latin typeface="Cambria" panose="02040503050406030204" pitchFamily="18" charset="0"/>
              <a:ea typeface="Cambria" panose="02040503050406030204" pitchFamily="18" charset="0"/>
            </a:endParaRPr>
          </a:p>
          <a:p>
            <a:pPr marL="285750" indent="-285750">
              <a:spcAft>
                <a:spcPts val="1200"/>
              </a:spcAft>
              <a:buFont typeface="Arial" panose="020B0604020202020204" pitchFamily="34" charset="0"/>
              <a:buChar char="•"/>
              <a:defRPr/>
            </a:pPr>
            <a:r>
              <a:rPr lang="en-US" sz="1500" dirty="0">
                <a:latin typeface="Cambria" panose="02040503050406030204" pitchFamily="18" charset="0"/>
                <a:ea typeface="Cambria" panose="02040503050406030204" pitchFamily="18" charset="0"/>
              </a:rPr>
              <a:t>Answers to questions asked during this vendor conference are not official until and unless the questions are submitted to the Procurement Officer in writing before 2:00 p.m. CST on Wednesday, April 27, 2022.</a:t>
            </a:r>
          </a:p>
          <a:p>
            <a:pPr marL="285750" indent="-285750">
              <a:spcAft>
                <a:spcPts val="1200"/>
              </a:spcAft>
              <a:buFont typeface="Arial" panose="020B0604020202020204" pitchFamily="34" charset="0"/>
              <a:buChar char="•"/>
              <a:defRPr/>
            </a:pPr>
            <a:r>
              <a:rPr lang="en-US" sz="1500" dirty="0">
                <a:latin typeface="Cambria" panose="02040503050406030204" pitchFamily="18" charset="0"/>
                <a:ea typeface="Cambria" panose="02040503050406030204" pitchFamily="18" charset="0"/>
              </a:rPr>
              <a:t>Vendors are required to submit a written Letter of Intent to Bid. A Vendor that does not submit a Letter of Intent will not be eligible to submit a proposal in response to the procurement.</a:t>
            </a:r>
          </a:p>
          <a:p>
            <a:pPr marL="285750" indent="-285750">
              <a:buFont typeface="Arial" panose="020B0604020202020204" pitchFamily="34" charset="0"/>
              <a:buChar char="•"/>
            </a:pPr>
            <a:r>
              <a:rPr lang="en-US" sz="1500" dirty="0">
                <a:latin typeface="Cambria" panose="02040503050406030204" pitchFamily="18" charset="0"/>
                <a:ea typeface="Cambria" panose="02040503050406030204" pitchFamily="18" charset="0"/>
              </a:rPr>
              <a:t>Vendors should continue to check the DOM website for updates related to this RFP. Access the DOM website at: </a:t>
            </a:r>
            <a:r>
              <a:rPr lang="en-US" sz="1500" dirty="0">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https://medicaid.ms.gov/resources/procurement/</a:t>
            </a:r>
            <a:r>
              <a:rPr lang="en-US" sz="1500" dirty="0">
                <a:latin typeface="Cambria" panose="02040503050406030204" pitchFamily="18" charset="0"/>
                <a:ea typeface="Cambria" panose="02040503050406030204" pitchFamily="18" charset="0"/>
              </a:rPr>
              <a:t>.</a:t>
            </a:r>
          </a:p>
          <a:p>
            <a:pPr marL="285750" indent="-285750">
              <a:buFont typeface="Arial" panose="020B0604020202020204" pitchFamily="34" charset="0"/>
              <a:buChar char="•"/>
            </a:pPr>
            <a:endParaRPr lang="en-US" sz="1600" dirty="0">
              <a:latin typeface="Cambria" panose="02040503050406030204" pitchFamily="18" charset="0"/>
              <a:ea typeface="Cambria" panose="02040503050406030204" pitchFamily="18" charset="0"/>
            </a:endParaRPr>
          </a:p>
          <a:p>
            <a:pPr algn="ctr"/>
            <a:r>
              <a:rPr lang="en-US" b="1" dirty="0">
                <a:latin typeface="Cambria" panose="02040503050406030204" pitchFamily="18" charset="0"/>
                <a:ea typeface="Cambria" panose="02040503050406030204" pitchFamily="18" charset="0"/>
              </a:rPr>
              <a:t>Upcoming Dates</a:t>
            </a:r>
          </a:p>
          <a:p>
            <a:pPr algn="ctr"/>
            <a:endParaRPr lang="en-US" b="1"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defRPr/>
            </a:pPr>
            <a:r>
              <a:rPr lang="en-US" sz="1500" dirty="0">
                <a:latin typeface="Cambria" panose="02040503050406030204" pitchFamily="18" charset="0"/>
                <a:ea typeface="Cambria" panose="02040503050406030204" pitchFamily="18" charset="0"/>
              </a:rPr>
              <a:t>Deadline for Vendor Questions and Letter of Intent – Wednesday, April 27, 2022</a:t>
            </a:r>
          </a:p>
          <a:p>
            <a:pPr marL="342900" indent="-342900" algn="just">
              <a:buFont typeface="Arial" panose="020B0604020202020204" pitchFamily="34" charset="0"/>
              <a:buChar char="•"/>
              <a:defRPr/>
            </a:pPr>
            <a:r>
              <a:rPr lang="en-US" sz="1500" dirty="0">
                <a:latin typeface="Cambria" panose="02040503050406030204" pitchFamily="18" charset="0"/>
                <a:ea typeface="Cambria" panose="02040503050406030204" pitchFamily="18" charset="0"/>
              </a:rPr>
              <a:t>Responses to Vendor Questions – Friday, May 13, 2022</a:t>
            </a:r>
          </a:p>
          <a:p>
            <a:pPr marL="342900" indent="-342900" algn="just">
              <a:buFont typeface="Arial" panose="020B0604020202020204" pitchFamily="34" charset="0"/>
              <a:buChar char="•"/>
              <a:defRPr/>
            </a:pPr>
            <a:r>
              <a:rPr lang="en-US" sz="1500" dirty="0">
                <a:latin typeface="Cambria" panose="02040503050406030204" pitchFamily="18" charset="0"/>
                <a:ea typeface="Cambria" panose="02040503050406030204" pitchFamily="18" charset="0"/>
              </a:rPr>
              <a:t>Proposal Due Date – Monday, June 6, 2022</a:t>
            </a:r>
          </a:p>
        </p:txBody>
      </p:sp>
    </p:spTree>
    <p:extLst>
      <p:ext uri="{BB962C8B-B14F-4D97-AF65-F5344CB8AC3E}">
        <p14:creationId xmlns:p14="http://schemas.microsoft.com/office/powerpoint/2010/main" val="172563996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5CCF9-9D4F-4E47-9654-003F49E7D553}"/>
              </a:ext>
            </a:extLst>
          </p:cNvPr>
          <p:cNvSpPr>
            <a:spLocks noGrp="1"/>
          </p:cNvSpPr>
          <p:nvPr>
            <p:ph type="title"/>
          </p:nvPr>
        </p:nvSpPr>
        <p:spPr/>
        <p:txBody>
          <a:bodyPr>
            <a:normAutofit/>
          </a:bodyPr>
          <a:lstStyle/>
          <a:p>
            <a:r>
              <a:rPr lang="en-US" sz="4200" dirty="0"/>
              <a:t>Questions and Answers</a:t>
            </a:r>
          </a:p>
        </p:txBody>
      </p:sp>
      <p:sp>
        <p:nvSpPr>
          <p:cNvPr id="3" name="Content Placeholder 2">
            <a:extLst>
              <a:ext uri="{FF2B5EF4-FFF2-40B4-BE49-F238E27FC236}">
                <a16:creationId xmlns:a16="http://schemas.microsoft.com/office/drawing/2014/main" id="{BE306CB4-5D1E-4232-B99C-8F5D823C6470}"/>
              </a:ext>
            </a:extLst>
          </p:cNvPr>
          <p:cNvSpPr>
            <a:spLocks noGrp="1"/>
          </p:cNvSpPr>
          <p:nvPr>
            <p:ph idx="1"/>
          </p:nvPr>
        </p:nvSpPr>
        <p:spPr>
          <a:xfrm>
            <a:off x="1066800" y="1600201"/>
            <a:ext cx="6934200" cy="4114800"/>
          </a:xfrm>
        </p:spPr>
        <p:txBody>
          <a:bodyPr/>
          <a:lstStyle/>
          <a:p>
            <a:pPr marL="0" indent="0" algn="ctr">
              <a:buNone/>
            </a:pPr>
            <a:endParaRPr lang="en-US" altLang="en-US" sz="3200" b="1" dirty="0">
              <a:latin typeface="Cambria" panose="02040503050406030204" pitchFamily="18" charset="0"/>
              <a:ea typeface="Cambria" panose="02040503050406030204" pitchFamily="18" charset="0"/>
            </a:endParaRPr>
          </a:p>
          <a:p>
            <a:pPr marL="0" indent="0" algn="ctr">
              <a:buNone/>
            </a:pPr>
            <a:r>
              <a:rPr lang="en-US" altLang="en-US" sz="3200" b="1" dirty="0">
                <a:latin typeface="Cambria" panose="02040503050406030204" pitchFamily="18" charset="0"/>
                <a:ea typeface="Cambria" panose="02040503050406030204" pitchFamily="18" charset="0"/>
              </a:rPr>
              <a:t>Vendor Questions</a:t>
            </a:r>
            <a:r>
              <a:rPr lang="en-US" altLang="en-US" sz="3200" dirty="0">
                <a:latin typeface="Cambria" panose="02040503050406030204" pitchFamily="18" charset="0"/>
                <a:ea typeface="Cambria" panose="02040503050406030204" pitchFamily="18" charset="0"/>
              </a:rPr>
              <a:t> </a:t>
            </a:r>
            <a:r>
              <a:rPr lang="en-US" altLang="en-US" sz="3200" b="1" dirty="0">
                <a:latin typeface="Cambria" panose="02040503050406030204" pitchFamily="18" charset="0"/>
                <a:ea typeface="Cambria" panose="02040503050406030204" pitchFamily="18" charset="0"/>
              </a:rPr>
              <a:t>– Open Floor</a:t>
            </a:r>
          </a:p>
          <a:p>
            <a:pPr marL="0" indent="0" algn="ctr">
              <a:buNone/>
            </a:pPr>
            <a:endParaRPr lang="en-US" altLang="en-US" b="1" dirty="0">
              <a:latin typeface="Cambria" panose="02040503050406030204" pitchFamily="18" charset="0"/>
              <a:ea typeface="Cambria" panose="02040503050406030204" pitchFamily="18" charset="0"/>
            </a:endParaRPr>
          </a:p>
          <a:p>
            <a:pPr marL="0" indent="0" algn="ctr">
              <a:buNone/>
            </a:pPr>
            <a:r>
              <a:rPr lang="en-US" sz="2200" i="1" dirty="0">
                <a:effectLst/>
                <a:latin typeface="Cambria" panose="02040503050406030204" pitchFamily="18" charset="0"/>
                <a:ea typeface="Cambria" panose="02040503050406030204" pitchFamily="18" charset="0"/>
                <a:cs typeface="Arial" panose="020B0604020202020204" pitchFamily="34" charset="0"/>
              </a:rPr>
              <a:t>Answers to vendor questions during this conference are not official unless and until submitted to DOM</a:t>
            </a:r>
            <a:r>
              <a:rPr lang="en-US" sz="2200" i="1" baseline="0" dirty="0">
                <a:effectLst/>
                <a:latin typeface="Cambria" panose="02040503050406030204" pitchFamily="18" charset="0"/>
                <a:ea typeface="Cambria" panose="02040503050406030204" pitchFamily="18" charset="0"/>
                <a:cs typeface="Arial" panose="020B0604020202020204" pitchFamily="34" charset="0"/>
              </a:rPr>
              <a:t> </a:t>
            </a:r>
            <a:r>
              <a:rPr lang="en-US" sz="2200" i="1" dirty="0">
                <a:effectLst/>
                <a:latin typeface="Cambria" panose="02040503050406030204" pitchFamily="18" charset="0"/>
                <a:ea typeface="Cambria" panose="02040503050406030204" pitchFamily="18" charset="0"/>
                <a:cs typeface="Arial" panose="020B0604020202020204" pitchFamily="34" charset="0"/>
              </a:rPr>
              <a:t>in writing.</a:t>
            </a:r>
          </a:p>
          <a:p>
            <a:pPr marL="0" indent="0" algn="ctr">
              <a:buNone/>
            </a:pPr>
            <a:endParaRPr lang="en-US" altLang="en-US" sz="3200" b="1" dirty="0"/>
          </a:p>
          <a:p>
            <a:endParaRPr lang="en-US" dirty="0"/>
          </a:p>
        </p:txBody>
      </p:sp>
    </p:spTree>
    <p:extLst>
      <p:ext uri="{BB962C8B-B14F-4D97-AF65-F5344CB8AC3E}">
        <p14:creationId xmlns:p14="http://schemas.microsoft.com/office/powerpoint/2010/main" val="30207812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36C7-B900-4EE2-BD46-F3DE83B1041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2D859CF-3151-4176-9177-FDFBE8A9DED3}"/>
              </a:ext>
            </a:extLst>
          </p:cNvPr>
          <p:cNvSpPr>
            <a:spLocks noGrp="1"/>
          </p:cNvSpPr>
          <p:nvPr>
            <p:ph idx="1"/>
          </p:nvPr>
        </p:nvSpPr>
        <p:spPr/>
        <p:txBody>
          <a:bodyPr>
            <a:normAutofit fontScale="70000" lnSpcReduction="20000"/>
          </a:bodyPr>
          <a:lstStyle/>
          <a:p>
            <a:pPr marL="342900" indent="-342900">
              <a:buFont typeface="Arial" panose="020B0604020202020204" pitchFamily="34" charset="0"/>
              <a:buChar char="•"/>
            </a:pPr>
            <a:r>
              <a:rPr lang="en-US" altLang="en-US" sz="3200" dirty="0">
                <a:solidFill>
                  <a:srgbClr val="000000"/>
                </a:solidFill>
                <a:latin typeface="Cambria" panose="02040503050406030204" pitchFamily="18" charset="0"/>
                <a:ea typeface="Cambria" panose="02040503050406030204" pitchFamily="18" charset="0"/>
              </a:rPr>
              <a:t>Final Roll Call</a:t>
            </a:r>
          </a:p>
          <a:p>
            <a:pPr marL="0" indent="0"/>
            <a:endParaRPr lang="en-US" altLang="en-US" sz="3200" dirty="0">
              <a:solidFill>
                <a:srgbClr val="000000"/>
              </a:solidFill>
              <a:latin typeface="Cambria" panose="02040503050406030204" pitchFamily="18" charset="0"/>
              <a:ea typeface="Cambria" panose="02040503050406030204" pitchFamily="18" charset="0"/>
            </a:endParaRPr>
          </a:p>
          <a:p>
            <a:pPr marL="342900" lvl="0" indent="-342900" algn="just">
              <a:buFont typeface="Arial" panose="020B0604020202020204" pitchFamily="34" charset="0"/>
              <a:buChar char="•"/>
            </a:pPr>
            <a:r>
              <a:rPr lang="en-US" altLang="en-US" sz="3200" dirty="0">
                <a:solidFill>
                  <a:prstClr val="black"/>
                </a:solidFill>
                <a:latin typeface="Cambria" panose="02040503050406030204" pitchFamily="18" charset="0"/>
                <a:ea typeface="Cambria" panose="02040503050406030204" pitchFamily="18" charset="0"/>
              </a:rPr>
              <a:t>Please send an email that contains your signature block to: itprocurement@medicaid.ms.gov.</a:t>
            </a:r>
          </a:p>
          <a:p>
            <a:pPr marL="0" indent="0"/>
            <a:endParaRPr lang="en-US" altLang="en-US" sz="3200" dirty="0">
              <a:solidFill>
                <a:srgbClr val="000000"/>
              </a:solidFill>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altLang="en-US" sz="3200" dirty="0">
                <a:solidFill>
                  <a:srgbClr val="000000"/>
                </a:solidFill>
                <a:latin typeface="Cambria" panose="02040503050406030204" pitchFamily="18" charset="0"/>
                <a:ea typeface="Cambria" panose="02040503050406030204" pitchFamily="18" charset="0"/>
              </a:rPr>
              <a:t>Attendees will be posted to the DOM website https://medicaid.ms.gov/resources/procurement/</a:t>
            </a:r>
          </a:p>
          <a:p>
            <a:pPr marL="342900" indent="-342900">
              <a:buFont typeface="Arial" panose="020B0604020202020204" pitchFamily="34" charset="0"/>
              <a:buChar char="•"/>
            </a:pPr>
            <a:endParaRPr lang="en-US" altLang="en-US" sz="3200" dirty="0">
              <a:solidFill>
                <a:srgbClr val="000000"/>
              </a:solidFill>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en-US" altLang="en-US" sz="3200" dirty="0">
                <a:latin typeface="Cambria" panose="02040503050406030204" pitchFamily="18" charset="0"/>
                <a:ea typeface="Cambria" panose="02040503050406030204" pitchFamily="18" charset="0"/>
              </a:rPr>
              <a:t>Thank you for your participation.</a:t>
            </a:r>
          </a:p>
          <a:p>
            <a:pPr marL="0" indent="0"/>
            <a:endParaRPr lang="en-US" altLang="en-US" sz="3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r>
              <a:rPr lang="en-US" altLang="en-US" sz="3200" b="1" dirty="0">
                <a:latin typeface="Cambria" panose="02040503050406030204" pitchFamily="18" charset="0"/>
                <a:ea typeface="Cambria" panose="02040503050406030204" pitchFamily="18" charset="0"/>
              </a:rPr>
              <a:t>Please make sure I have acknowledged your company’s participation on the web conference.</a:t>
            </a:r>
          </a:p>
          <a:p>
            <a:endParaRPr lang="en-US" dirty="0"/>
          </a:p>
        </p:txBody>
      </p:sp>
    </p:spTree>
    <p:extLst>
      <p:ext uri="{BB962C8B-B14F-4D97-AF65-F5344CB8AC3E}">
        <p14:creationId xmlns:p14="http://schemas.microsoft.com/office/powerpoint/2010/main" val="341728950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D914-2A16-4942-A083-882281321583}"/>
              </a:ext>
            </a:extLst>
          </p:cNvPr>
          <p:cNvSpPr>
            <a:spLocks noGrp="1"/>
          </p:cNvSpPr>
          <p:nvPr>
            <p:ph type="title"/>
          </p:nvPr>
        </p:nvSpPr>
        <p:spPr/>
        <p:txBody>
          <a:bodyPr/>
          <a:lstStyle/>
          <a:p>
            <a:r>
              <a:rPr lang="en-US" dirty="0">
                <a:ea typeface="Cambria" panose="02040503050406030204" pitchFamily="18" charset="0"/>
                <a:cs typeface="Calibri" panose="020F0502020204030204" pitchFamily="34" charset="0"/>
              </a:rPr>
              <a:t>Agenda</a:t>
            </a:r>
          </a:p>
        </p:txBody>
      </p:sp>
      <p:graphicFrame>
        <p:nvGraphicFramePr>
          <p:cNvPr id="4" name="Table 4">
            <a:extLst>
              <a:ext uri="{FF2B5EF4-FFF2-40B4-BE49-F238E27FC236}">
                <a16:creationId xmlns:a16="http://schemas.microsoft.com/office/drawing/2014/main" id="{EFAA5309-4D95-4408-A489-5E2D1C41507A}"/>
              </a:ext>
            </a:extLst>
          </p:cNvPr>
          <p:cNvGraphicFramePr>
            <a:graphicFrameLocks noGrp="1"/>
          </p:cNvGraphicFramePr>
          <p:nvPr>
            <p:ph idx="1"/>
            <p:extLst>
              <p:ext uri="{D42A27DB-BD31-4B8C-83A1-F6EECF244321}">
                <p14:modId xmlns:p14="http://schemas.microsoft.com/office/powerpoint/2010/main" val="330755997"/>
              </p:ext>
            </p:extLst>
          </p:nvPr>
        </p:nvGraphicFramePr>
        <p:xfrm>
          <a:off x="457200" y="1600200"/>
          <a:ext cx="8229600" cy="3784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964848090"/>
                    </a:ext>
                  </a:extLst>
                </a:gridCol>
                <a:gridCol w="4114800">
                  <a:extLst>
                    <a:ext uri="{9D8B030D-6E8A-4147-A177-3AD203B41FA5}">
                      <a16:colId xmlns:a16="http://schemas.microsoft.com/office/drawing/2014/main" val="170244752"/>
                    </a:ext>
                  </a:extLst>
                </a:gridCol>
              </a:tblGrid>
              <a:tr h="370840">
                <a:tc gridSpan="2">
                  <a:txBody>
                    <a:bodyPr/>
                    <a:lstStyle/>
                    <a:p>
                      <a:pPr algn="ctr"/>
                      <a:r>
                        <a:rPr lang="en-US" dirty="0">
                          <a:latin typeface="Cambria" panose="02040503050406030204" pitchFamily="18" charset="0"/>
                          <a:ea typeface="Cambria" panose="02040503050406030204" pitchFamily="18" charset="0"/>
                        </a:rPr>
                        <a:t>AGENDA</a:t>
                      </a:r>
                    </a:p>
                  </a:txBody>
                  <a:tcPr/>
                </a:tc>
                <a:tc hMerge="1">
                  <a:txBody>
                    <a:bodyPr/>
                    <a:lstStyle/>
                    <a:p>
                      <a:endParaRPr lang="en-US" dirty="0"/>
                    </a:p>
                  </a:txBody>
                  <a:tcPr/>
                </a:tc>
                <a:extLst>
                  <a:ext uri="{0D108BD9-81ED-4DB2-BD59-A6C34878D82A}">
                    <a16:rowId xmlns:a16="http://schemas.microsoft.com/office/drawing/2014/main" val="863541801"/>
                  </a:ext>
                </a:extLst>
              </a:tr>
              <a:tr h="370840">
                <a:tc>
                  <a:txBody>
                    <a:bodyPr/>
                    <a:lstStyle/>
                    <a:p>
                      <a:r>
                        <a:rPr lang="en-US" dirty="0">
                          <a:latin typeface="Cambria" panose="02040503050406030204" pitchFamily="18" charset="0"/>
                          <a:ea typeface="Cambria" panose="02040503050406030204" pitchFamily="18" charset="0"/>
                        </a:rPr>
                        <a:t>Welcome – First Roll Call</a:t>
                      </a:r>
                    </a:p>
                  </a:txBody>
                  <a:tcPr/>
                </a:tc>
                <a:tc>
                  <a:txBody>
                    <a:bodyPr/>
                    <a:lstStyle/>
                    <a:p>
                      <a:r>
                        <a:rPr lang="en-US" dirty="0">
                          <a:latin typeface="Cambria" panose="02040503050406030204" pitchFamily="18" charset="0"/>
                          <a:ea typeface="Cambria" panose="02040503050406030204" pitchFamily="18" charset="0"/>
                        </a:rPr>
                        <a:t>La Chelle Heard</a:t>
                      </a:r>
                    </a:p>
                  </a:txBody>
                  <a:tcPr/>
                </a:tc>
                <a:extLst>
                  <a:ext uri="{0D108BD9-81ED-4DB2-BD59-A6C34878D82A}">
                    <a16:rowId xmlns:a16="http://schemas.microsoft.com/office/drawing/2014/main" val="937347871"/>
                  </a:ext>
                </a:extLst>
              </a:tr>
              <a:tr h="370840">
                <a:tc>
                  <a:txBody>
                    <a:bodyPr/>
                    <a:lstStyle/>
                    <a:p>
                      <a:r>
                        <a:rPr lang="en-US" dirty="0">
                          <a:latin typeface="Cambria" panose="02040503050406030204" pitchFamily="18" charset="0"/>
                          <a:ea typeface="Cambria" panose="02040503050406030204" pitchFamily="18" charset="0"/>
                        </a:rPr>
                        <a:t>Project Background</a:t>
                      </a:r>
                    </a:p>
                  </a:txBody>
                  <a:tcPr/>
                </a:tc>
                <a:tc>
                  <a:txBody>
                    <a:bodyPr/>
                    <a:lstStyle/>
                    <a:p>
                      <a:r>
                        <a:rPr lang="en-US" dirty="0">
                          <a:latin typeface="Cambria" panose="02040503050406030204" pitchFamily="18" charset="0"/>
                          <a:ea typeface="Cambria" panose="02040503050406030204" pitchFamily="18" charset="0"/>
                        </a:rPr>
                        <a:t>Jill Chastant</a:t>
                      </a:r>
                    </a:p>
                  </a:txBody>
                  <a:tcPr/>
                </a:tc>
                <a:extLst>
                  <a:ext uri="{0D108BD9-81ED-4DB2-BD59-A6C34878D82A}">
                    <a16:rowId xmlns:a16="http://schemas.microsoft.com/office/drawing/2014/main" val="4100013554"/>
                  </a:ext>
                </a:extLst>
              </a:tr>
              <a:tr h="370840">
                <a:tc>
                  <a:txBody>
                    <a:bodyPr/>
                    <a:lstStyle/>
                    <a:p>
                      <a:r>
                        <a:rPr lang="en-US" dirty="0">
                          <a:latin typeface="Cambria" panose="02040503050406030204" pitchFamily="18" charset="0"/>
                          <a:ea typeface="Cambria" panose="02040503050406030204" pitchFamily="18" charset="0"/>
                        </a:rPr>
                        <a:t>Project Overview</a:t>
                      </a:r>
                    </a:p>
                  </a:txBody>
                  <a:tcPr/>
                </a:tc>
                <a:tc>
                  <a:txBody>
                    <a:bodyPr/>
                    <a:lstStyle/>
                    <a:p>
                      <a:r>
                        <a:rPr lang="en-US" sz="1800" kern="1200" dirty="0">
                          <a:solidFill>
                            <a:schemeClr val="dk1"/>
                          </a:solidFill>
                          <a:latin typeface="Cambria" panose="02040503050406030204" pitchFamily="18" charset="0"/>
                          <a:ea typeface="Cambria" panose="02040503050406030204" pitchFamily="18" charset="0"/>
                          <a:cs typeface="+mn-cs"/>
                        </a:rPr>
                        <a:t>Stephen Oshinsky </a:t>
                      </a:r>
                    </a:p>
                  </a:txBody>
                  <a:tcPr/>
                </a:tc>
                <a:extLst>
                  <a:ext uri="{0D108BD9-81ED-4DB2-BD59-A6C34878D82A}">
                    <a16:rowId xmlns:a16="http://schemas.microsoft.com/office/drawing/2014/main" val="101349522"/>
                  </a:ext>
                </a:extLst>
              </a:tr>
              <a:tr h="370840">
                <a:tc>
                  <a:txBody>
                    <a:bodyPr/>
                    <a:lstStyle/>
                    <a:p>
                      <a:r>
                        <a:rPr lang="en-US" dirty="0">
                          <a:latin typeface="Cambria" panose="02040503050406030204" pitchFamily="18" charset="0"/>
                          <a:ea typeface="Cambria" panose="02040503050406030204" pitchFamily="18" charset="0"/>
                        </a:rPr>
                        <a:t>Procurement Guidelines</a:t>
                      </a:r>
                    </a:p>
                  </a:txBody>
                  <a:tcPr/>
                </a:tc>
                <a:tc>
                  <a:txBody>
                    <a:bodyPr/>
                    <a:lstStyle/>
                    <a:p>
                      <a:r>
                        <a:rPr lang="en-US" dirty="0">
                          <a:latin typeface="Cambria" panose="02040503050406030204" pitchFamily="18" charset="0"/>
                          <a:ea typeface="Cambria" panose="02040503050406030204" pitchFamily="18" charset="0"/>
                        </a:rPr>
                        <a:t>Jill Chastant</a:t>
                      </a:r>
                    </a:p>
                  </a:txBody>
                  <a:tcPr/>
                </a:tc>
                <a:extLst>
                  <a:ext uri="{0D108BD9-81ED-4DB2-BD59-A6C34878D82A}">
                    <a16:rowId xmlns:a16="http://schemas.microsoft.com/office/drawing/2014/main" val="3125325"/>
                  </a:ext>
                </a:extLst>
              </a:tr>
              <a:tr h="370840">
                <a:tc>
                  <a:txBody>
                    <a:bodyPr/>
                    <a:lstStyle/>
                    <a:p>
                      <a:r>
                        <a:rPr lang="en-US" dirty="0">
                          <a:latin typeface="Cambria" panose="02040503050406030204" pitchFamily="18" charset="0"/>
                          <a:ea typeface="Cambria" panose="02040503050406030204" pitchFamily="18" charset="0"/>
                        </a:rPr>
                        <a:t>Questions and Answers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mbria" panose="02040503050406030204" pitchFamily="18" charset="0"/>
                          <a:ea typeface="Cambria" panose="02040503050406030204" pitchFamily="18" charset="0"/>
                          <a:cs typeface="+mn-cs"/>
                        </a:rPr>
                        <a:t>Answers to Vendor questions during this conference are not official unless and until submitted to DOM in writing.</a:t>
                      </a:r>
                    </a:p>
                    <a:p>
                      <a:endParaRPr lang="en-U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739090553"/>
                  </a:ext>
                </a:extLst>
              </a:tr>
              <a:tr h="370840">
                <a:tc>
                  <a:txBody>
                    <a:bodyPr/>
                    <a:lstStyle/>
                    <a:p>
                      <a:r>
                        <a:rPr lang="en-US" dirty="0">
                          <a:latin typeface="Cambria" panose="02040503050406030204" pitchFamily="18" charset="0"/>
                          <a:ea typeface="Cambria" panose="02040503050406030204" pitchFamily="18" charset="0"/>
                        </a:rPr>
                        <a:t>Closing Comments</a:t>
                      </a:r>
                    </a:p>
                  </a:txBody>
                  <a:tcPr/>
                </a:tc>
                <a:tc>
                  <a:txBody>
                    <a:bodyPr/>
                    <a:lstStyle/>
                    <a:p>
                      <a:r>
                        <a:rPr lang="en-US" dirty="0">
                          <a:latin typeface="Cambria" panose="02040503050406030204" pitchFamily="18" charset="0"/>
                          <a:ea typeface="Cambria" panose="02040503050406030204" pitchFamily="18" charset="0"/>
                        </a:rPr>
                        <a:t>Jill Chastant</a:t>
                      </a:r>
                    </a:p>
                  </a:txBody>
                  <a:tcPr/>
                </a:tc>
                <a:extLst>
                  <a:ext uri="{0D108BD9-81ED-4DB2-BD59-A6C34878D82A}">
                    <a16:rowId xmlns:a16="http://schemas.microsoft.com/office/drawing/2014/main" val="2425120333"/>
                  </a:ext>
                </a:extLst>
              </a:tr>
              <a:tr h="370840">
                <a:tc>
                  <a:txBody>
                    <a:bodyPr/>
                    <a:lstStyle/>
                    <a:p>
                      <a:r>
                        <a:rPr lang="en-US" dirty="0">
                          <a:latin typeface="Cambria" panose="02040503050406030204" pitchFamily="18" charset="0"/>
                          <a:ea typeface="Cambria" panose="02040503050406030204" pitchFamily="18" charset="0"/>
                        </a:rPr>
                        <a:t>Final Roll Call - Conclusion</a:t>
                      </a:r>
                    </a:p>
                  </a:txBody>
                  <a:tcPr/>
                </a:tc>
                <a:tc>
                  <a:txBody>
                    <a:bodyPr/>
                    <a:lstStyle/>
                    <a:p>
                      <a:r>
                        <a:rPr lang="en-US" dirty="0">
                          <a:latin typeface="Cambria" panose="02040503050406030204" pitchFamily="18" charset="0"/>
                          <a:ea typeface="Cambria" panose="02040503050406030204" pitchFamily="18" charset="0"/>
                        </a:rPr>
                        <a:t>La </a:t>
                      </a:r>
                      <a:r>
                        <a:rPr lang="en-US">
                          <a:latin typeface="Cambria" panose="02040503050406030204" pitchFamily="18" charset="0"/>
                          <a:ea typeface="Cambria" panose="02040503050406030204" pitchFamily="18" charset="0"/>
                        </a:rPr>
                        <a:t>Chelle Heard &amp; Jill </a:t>
                      </a:r>
                      <a:r>
                        <a:rPr lang="en-US" dirty="0">
                          <a:latin typeface="Cambria" panose="02040503050406030204" pitchFamily="18" charset="0"/>
                          <a:ea typeface="Cambria" panose="02040503050406030204" pitchFamily="18" charset="0"/>
                        </a:rPr>
                        <a:t>Chastant</a:t>
                      </a:r>
                    </a:p>
                  </a:txBody>
                  <a:tcPr/>
                </a:tc>
                <a:extLst>
                  <a:ext uri="{0D108BD9-81ED-4DB2-BD59-A6C34878D82A}">
                    <a16:rowId xmlns:a16="http://schemas.microsoft.com/office/drawing/2014/main" val="264359200"/>
                  </a:ext>
                </a:extLst>
              </a:tr>
            </a:tbl>
          </a:graphicData>
        </a:graphic>
      </p:graphicFrame>
    </p:spTree>
    <p:extLst>
      <p:ext uri="{BB962C8B-B14F-4D97-AF65-F5344CB8AC3E}">
        <p14:creationId xmlns:p14="http://schemas.microsoft.com/office/powerpoint/2010/main" val="210353257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95192-8125-4409-89BC-AE5EDF67520E}"/>
              </a:ext>
            </a:extLst>
          </p:cNvPr>
          <p:cNvSpPr>
            <a:spLocks noGrp="1"/>
          </p:cNvSpPr>
          <p:nvPr>
            <p:ph type="title"/>
          </p:nvPr>
        </p:nvSpPr>
        <p:spPr/>
        <p:txBody>
          <a:bodyPr>
            <a:normAutofit/>
          </a:bodyPr>
          <a:lstStyle/>
          <a:p>
            <a:r>
              <a:rPr lang="en-US" dirty="0">
                <a:ea typeface="Cambria" panose="02040503050406030204" pitchFamily="18" charset="0"/>
                <a:cs typeface="Calibri" panose="020F0502020204030204" pitchFamily="34" charset="0"/>
              </a:rPr>
              <a:t>Welcome</a:t>
            </a:r>
          </a:p>
        </p:txBody>
      </p:sp>
      <p:sp>
        <p:nvSpPr>
          <p:cNvPr id="3" name="Content Placeholder 2">
            <a:extLst>
              <a:ext uri="{FF2B5EF4-FFF2-40B4-BE49-F238E27FC236}">
                <a16:creationId xmlns:a16="http://schemas.microsoft.com/office/drawing/2014/main" id="{02E8C6DB-7740-417E-B878-E73C55B0E216}"/>
              </a:ext>
            </a:extLst>
          </p:cNvPr>
          <p:cNvSpPr>
            <a:spLocks noGrp="1"/>
          </p:cNvSpPr>
          <p:nvPr>
            <p:ph idx="1"/>
          </p:nvPr>
        </p:nvSpPr>
        <p:spPr/>
        <p:txBody>
          <a:bodyPr>
            <a:normAutofit/>
          </a:bodyPr>
          <a:lstStyle/>
          <a:p>
            <a:pPr marL="342900" indent="-342900">
              <a:spcAft>
                <a:spcPts val="1200"/>
              </a:spcAft>
              <a:buFont typeface="Arial" panose="020B0604020202020204" pitchFamily="34" charset="0"/>
              <a:buChar char="•"/>
            </a:pPr>
            <a:r>
              <a:rPr lang="en-US" altLang="en-US" sz="2200" dirty="0">
                <a:latin typeface="Cambria" panose="02040503050406030204" pitchFamily="18" charset="0"/>
                <a:ea typeface="Cambria" panose="02040503050406030204" pitchFamily="18" charset="0"/>
                <a:cs typeface="Calibri" panose="020F0502020204030204" pitchFamily="34" charset="0"/>
              </a:rPr>
              <a:t>First Roll Call</a:t>
            </a:r>
          </a:p>
          <a:p>
            <a:pPr marL="800100" lvl="1" indent="-342900" algn="l">
              <a:spcAft>
                <a:spcPts val="1200"/>
              </a:spcAft>
              <a:buFont typeface="Arial" panose="020B0604020202020204" pitchFamily="34" charset="0"/>
              <a:buChar char="•"/>
            </a:pPr>
            <a:r>
              <a:rPr lang="en-US" altLang="en-US" sz="2200" dirty="0">
                <a:latin typeface="Cambria" panose="02040503050406030204" pitchFamily="18" charset="0"/>
                <a:ea typeface="Cambria" panose="02040503050406030204" pitchFamily="18" charset="0"/>
              </a:rPr>
              <a:t>Vendor participation is mandatory for the entire conference.</a:t>
            </a:r>
          </a:p>
          <a:p>
            <a:pPr marL="800100" lvl="1" indent="-342900" algn="l">
              <a:spcAft>
                <a:spcPts val="1200"/>
              </a:spcAft>
              <a:buFont typeface="Arial" panose="020B0604020202020204" pitchFamily="34" charset="0"/>
              <a:buChar char="•"/>
            </a:pPr>
            <a:r>
              <a:rPr lang="en-US" altLang="en-US" sz="2200" dirty="0">
                <a:latin typeface="Cambria" panose="02040503050406030204" pitchFamily="18" charset="0"/>
                <a:ea typeface="Cambria" panose="02040503050406030204" pitchFamily="18" charset="0"/>
              </a:rPr>
              <a:t>Someone representing each participating Vendor must be present for the final roll call.</a:t>
            </a:r>
          </a:p>
          <a:p>
            <a:pPr marL="342900" indent="-342900" algn="just">
              <a:spcAft>
                <a:spcPts val="1200"/>
              </a:spcAft>
              <a:buFont typeface="Arial" panose="020B0604020202020204" pitchFamily="34" charset="0"/>
              <a:buChar char="•"/>
            </a:pPr>
            <a:r>
              <a:rPr lang="en-US" altLang="en-US" sz="2200" dirty="0">
                <a:latin typeface="Cambria" panose="02040503050406030204" pitchFamily="18" charset="0"/>
                <a:ea typeface="Cambria" panose="02040503050406030204" pitchFamily="18" charset="0"/>
              </a:rPr>
              <a:t>Please send an email that contains your signature block to: </a:t>
            </a:r>
            <a:r>
              <a:rPr lang="en-US" altLang="en-US" sz="2200" b="1" dirty="0">
                <a:latin typeface="Cambria" panose="02040503050406030204" pitchFamily="18" charset="0"/>
                <a:ea typeface="Cambria" panose="02040503050406030204" pitchFamily="18" charset="0"/>
              </a:rPr>
              <a:t>itprocurement@medicaid.ms.gov</a:t>
            </a:r>
            <a:r>
              <a:rPr lang="en-US" altLang="en-US" sz="2200" dirty="0">
                <a:latin typeface="Cambria" panose="02040503050406030204" pitchFamily="18" charset="0"/>
                <a:ea typeface="Cambria" panose="02040503050406030204" pitchFamily="18" charset="0"/>
              </a:rPr>
              <a:t>.</a:t>
            </a:r>
          </a:p>
          <a:p>
            <a:pPr marL="342900" indent="-342900" algn="just">
              <a:spcAft>
                <a:spcPts val="1200"/>
              </a:spcAft>
              <a:buFont typeface="Arial" panose="020B0604020202020204" pitchFamily="34" charset="0"/>
              <a:buChar char="•"/>
            </a:pPr>
            <a:r>
              <a:rPr lang="en-US" altLang="en-US" sz="2200" dirty="0">
                <a:latin typeface="Cambria" panose="02040503050406030204" pitchFamily="18" charset="0"/>
                <a:ea typeface="Cambria" panose="02040503050406030204" pitchFamily="18" charset="0"/>
              </a:rPr>
              <a:t>Attendees will be posted to the DOM website </a:t>
            </a:r>
            <a:r>
              <a:rPr lang="en-US" sz="2200" dirty="0">
                <a:latin typeface="Cambria" panose="02040503050406030204" pitchFamily="18" charset="0"/>
                <a:ea typeface="Cambria" panose="02040503050406030204" pitchFamily="18" charset="0"/>
                <a:hlinkClick r:id="rId2"/>
              </a:rPr>
              <a:t>https://medicaid.ms.gov/resources/procurement/</a:t>
            </a:r>
            <a:endParaRPr lang="en-US" altLang="en-US" sz="2200" dirty="0">
              <a:highlight>
                <a:srgbClr val="FFFF00"/>
              </a:highlight>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101539723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57200" y="152400"/>
            <a:ext cx="8229600" cy="1143000"/>
          </a:xfrm>
        </p:spPr>
        <p:txBody>
          <a:bodyPr>
            <a:normAutofit/>
          </a:bodyPr>
          <a:lstStyle/>
          <a:p>
            <a:r>
              <a:rPr lang="en-US" sz="4200" dirty="0"/>
              <a:t>Project Background</a:t>
            </a:r>
          </a:p>
        </p:txBody>
      </p:sp>
      <p:sp>
        <p:nvSpPr>
          <p:cNvPr id="15" name="Content Placeholder 2"/>
          <p:cNvSpPr>
            <a:spLocks noGrp="1"/>
          </p:cNvSpPr>
          <p:nvPr>
            <p:ph idx="1"/>
          </p:nvPr>
        </p:nvSpPr>
        <p:spPr>
          <a:xfrm>
            <a:off x="838200" y="1371600"/>
            <a:ext cx="7391400" cy="1828800"/>
          </a:xfrm>
        </p:spPr>
        <p:txBody>
          <a:bodyPr>
            <a:noAutofit/>
          </a:bodyPr>
          <a:lstStyle/>
          <a:p>
            <a:pPr algn="just"/>
            <a:r>
              <a:rPr lang="en-US" sz="2200" dirty="0">
                <a:latin typeface="Cambria" pitchFamily="18" charset="0"/>
              </a:rPr>
              <a:t>The Mississippi Division of Medicaid (DOM) has just over 1,000 employees located throughout one central office, 30 regional offices, and over 70 different outstations serving the members. DOM is charged with administering multiple Medicaid health benefits programs to those who qualify. </a:t>
            </a:r>
          </a:p>
          <a:p>
            <a:endParaRPr lang="en-US" sz="2200" dirty="0">
              <a:latin typeface="Cambria" pitchFamily="18" charset="0"/>
            </a:endParaRPr>
          </a:p>
          <a:p>
            <a:pPr algn="just"/>
            <a:r>
              <a:rPr lang="en-US" sz="2200" b="0" i="0" dirty="0">
                <a:solidFill>
                  <a:srgbClr val="000000"/>
                </a:solidFill>
                <a:effectLst/>
                <a:latin typeface="Cambria" panose="02040503050406030204" pitchFamily="18" charset="0"/>
                <a:ea typeface="Cambria" panose="02040503050406030204" pitchFamily="18" charset="0"/>
              </a:rPr>
              <a:t>DOM wishes to contract with a single Vendor to host and maintain the New MEDS Eligibility system. DOM requests proposals from experienced, responsive, responsible, and financially sound Vendors prepared to carry out all services detailed in this RFP. </a:t>
            </a:r>
          </a:p>
          <a:p>
            <a:endParaRPr lang="en-US" sz="2200" dirty="0">
              <a:latin typeface="Cambria" pitchFamily="18" charset="0"/>
            </a:endParaRPr>
          </a:p>
          <a:p>
            <a:endParaRPr lang="en-US" sz="2200" dirty="0">
              <a:latin typeface="Cambria" pitchFamily="18" charset="0"/>
            </a:endParaRPr>
          </a:p>
        </p:txBody>
      </p:sp>
      <p:sp>
        <p:nvSpPr>
          <p:cNvPr id="17" name="Content Placeholder 2"/>
          <p:cNvSpPr txBox="1">
            <a:spLocks/>
          </p:cNvSpPr>
          <p:nvPr/>
        </p:nvSpPr>
        <p:spPr>
          <a:xfrm>
            <a:off x="838200" y="4648200"/>
            <a:ext cx="7848600" cy="106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4572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1800" dirty="0">
              <a:solidFill>
                <a:srgbClr val="0087BE"/>
              </a:solidFill>
              <a:latin typeface="Cambria" panose="02040503050406030204" pitchFamily="18" charset="0"/>
            </a:endParaRPr>
          </a:p>
        </p:txBody>
      </p:sp>
    </p:spTree>
    <p:extLst>
      <p:ext uri="{BB962C8B-B14F-4D97-AF65-F5344CB8AC3E}">
        <p14:creationId xmlns:p14="http://schemas.microsoft.com/office/powerpoint/2010/main" val="7700657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3BFC0-9F59-4EC9-A614-819AE0D75089}"/>
              </a:ext>
            </a:extLst>
          </p:cNvPr>
          <p:cNvSpPr>
            <a:spLocks noGrp="1"/>
          </p:cNvSpPr>
          <p:nvPr>
            <p:ph type="title"/>
          </p:nvPr>
        </p:nvSpPr>
        <p:spPr>
          <a:xfrm>
            <a:off x="457200" y="1143000"/>
            <a:ext cx="8229600" cy="274638"/>
          </a:xfrm>
        </p:spPr>
        <p:txBody>
          <a:bodyPr>
            <a:normAutofit fontScale="90000"/>
          </a:bodyPr>
          <a:lstStyle/>
          <a:p>
            <a:r>
              <a:rPr lang="en-US" sz="4700" dirty="0"/>
              <a:t>Project Overview</a:t>
            </a:r>
            <a:br>
              <a:rPr lang="en-US" sz="4700" dirty="0"/>
            </a:br>
            <a:br>
              <a:rPr lang="en-US" dirty="0"/>
            </a:br>
            <a:endParaRPr lang="en-US" dirty="0"/>
          </a:p>
        </p:txBody>
      </p:sp>
      <p:sp>
        <p:nvSpPr>
          <p:cNvPr id="3" name="Content Placeholder 2">
            <a:extLst>
              <a:ext uri="{FF2B5EF4-FFF2-40B4-BE49-F238E27FC236}">
                <a16:creationId xmlns:a16="http://schemas.microsoft.com/office/drawing/2014/main" id="{0CBC431D-B0CD-4090-B9CC-A2C1468A655A}"/>
              </a:ext>
            </a:extLst>
          </p:cNvPr>
          <p:cNvSpPr>
            <a:spLocks noGrp="1"/>
          </p:cNvSpPr>
          <p:nvPr>
            <p:ph idx="1"/>
          </p:nvPr>
        </p:nvSpPr>
        <p:spPr>
          <a:xfrm>
            <a:off x="609600" y="1219200"/>
            <a:ext cx="7772400" cy="4648200"/>
          </a:xfrm>
        </p:spPr>
        <p:txBody>
          <a:bodyPr>
            <a:normAutofit/>
          </a:bodyPr>
          <a:lstStyle/>
          <a:p>
            <a:pPr marL="0" indent="0" algn="just" fontAlgn="base">
              <a:buNone/>
            </a:pPr>
            <a:r>
              <a:rPr lang="en-US" sz="1800" b="0" i="0" dirty="0">
                <a:solidFill>
                  <a:srgbClr val="000000"/>
                </a:solidFill>
                <a:effectLst/>
                <a:latin typeface="Cambria" panose="02040503050406030204" pitchFamily="18" charset="0"/>
                <a:ea typeface="Cambria" panose="02040503050406030204" pitchFamily="18" charset="0"/>
              </a:rPr>
              <a:t>Due to the modern modular nature of New MEDS and the critical role it plays, DOM desires a takeover of the current system rather than a replacement system. This takeover includes two main areas. </a:t>
            </a:r>
          </a:p>
          <a:p>
            <a:pPr marL="0" indent="0" algn="just" fontAlgn="base">
              <a:buNone/>
            </a:pPr>
            <a:endParaRPr lang="en-US" sz="1800" b="0" i="0" dirty="0">
              <a:solidFill>
                <a:srgbClr val="000000"/>
              </a:solidFill>
              <a:effectLst/>
              <a:latin typeface="Cambria" panose="02040503050406030204" pitchFamily="18" charset="0"/>
              <a:ea typeface="Cambria" panose="02040503050406030204" pitchFamily="18" charset="0"/>
            </a:endParaRPr>
          </a:p>
          <a:p>
            <a:pPr marL="396875" lvl="1" indent="-341313" algn="just" fontAlgn="base">
              <a:buFont typeface="Arial" panose="020B0604020202020204" pitchFamily="34" charset="0"/>
              <a:buChar char="•"/>
            </a:pPr>
            <a:r>
              <a:rPr lang="en-US" sz="1800" b="0" i="0" dirty="0">
                <a:solidFill>
                  <a:srgbClr val="000000"/>
                </a:solidFill>
                <a:effectLst/>
                <a:latin typeface="Cambria" panose="02040503050406030204" pitchFamily="18" charset="0"/>
                <a:ea typeface="Cambria" panose="02040503050406030204" pitchFamily="18" charset="0"/>
              </a:rPr>
              <a:t>Taking over the New MEDS code base owned by DOM for the New MEDS system as a cloud-based service or hosted in the Vendor’s Data </a:t>
            </a:r>
            <a:r>
              <a:rPr lang="en-US" sz="1800" dirty="0">
                <a:solidFill>
                  <a:srgbClr val="000000"/>
                </a:solidFill>
                <a:latin typeface="Cambria" panose="02040503050406030204" pitchFamily="18" charset="0"/>
                <a:ea typeface="Cambria" panose="02040503050406030204" pitchFamily="18" charset="0"/>
              </a:rPr>
              <a:t>C</a:t>
            </a:r>
            <a:r>
              <a:rPr lang="en-US" sz="1800" b="0" i="0" dirty="0">
                <a:solidFill>
                  <a:srgbClr val="000000"/>
                </a:solidFill>
                <a:effectLst/>
                <a:latin typeface="Cambria" panose="02040503050406030204" pitchFamily="18" charset="0"/>
                <a:ea typeface="Cambria" panose="02040503050406030204" pitchFamily="18" charset="0"/>
              </a:rPr>
              <a:t>enter including operations and maintenance of the system via monthly releases. </a:t>
            </a:r>
          </a:p>
          <a:p>
            <a:pPr marL="230187" lvl="1" algn="just" fontAlgn="base"/>
            <a:endParaRPr lang="en-US" sz="1800" b="0" i="0" dirty="0">
              <a:solidFill>
                <a:srgbClr val="000000"/>
              </a:solidFill>
              <a:effectLst/>
              <a:latin typeface="Cambria" panose="02040503050406030204" pitchFamily="18" charset="0"/>
              <a:ea typeface="Cambria" panose="02040503050406030204" pitchFamily="18" charset="0"/>
            </a:endParaRPr>
          </a:p>
          <a:p>
            <a:pPr marL="396875" lvl="1" indent="-341313" algn="just" fontAlgn="base">
              <a:buFont typeface="Arial" panose="020B0604020202020204" pitchFamily="34" charset="0"/>
              <a:buChar char="•"/>
            </a:pPr>
            <a:r>
              <a:rPr lang="en-US" sz="1800" dirty="0">
                <a:solidFill>
                  <a:srgbClr val="000000"/>
                </a:solidFill>
                <a:latin typeface="Cambria" panose="02040503050406030204" pitchFamily="18" charset="0"/>
                <a:ea typeface="Cambria" panose="02040503050406030204" pitchFamily="18" charset="0"/>
              </a:rPr>
              <a:t>Operating a Print Center to produce eligibility notices and correspondence to applicants and beneficiaries, including providing mass produced pamphlets and other “Medicaid member” communications, assembling information packets, and delivering outbound mail to the US Mail service in a solution that can be performed by the Vendor’s subcontractor or by the Vendor’s own infrastructure and staff.  </a:t>
            </a:r>
          </a:p>
          <a:p>
            <a:endParaRPr lang="en-US" dirty="0"/>
          </a:p>
        </p:txBody>
      </p:sp>
    </p:spTree>
    <p:extLst>
      <p:ext uri="{BB962C8B-B14F-4D97-AF65-F5344CB8AC3E}">
        <p14:creationId xmlns:p14="http://schemas.microsoft.com/office/powerpoint/2010/main" val="340243319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0923-F8B2-4D6D-8424-69384FE9E379}"/>
              </a:ext>
            </a:extLst>
          </p:cNvPr>
          <p:cNvSpPr>
            <a:spLocks noGrp="1"/>
          </p:cNvSpPr>
          <p:nvPr>
            <p:ph type="title"/>
          </p:nvPr>
        </p:nvSpPr>
        <p:spPr/>
        <p:txBody>
          <a:bodyPr>
            <a:normAutofit/>
          </a:bodyPr>
          <a:lstStyle/>
          <a:p>
            <a:r>
              <a:rPr lang="en-US" sz="4200" dirty="0"/>
              <a:t>Project Overview</a:t>
            </a:r>
          </a:p>
        </p:txBody>
      </p:sp>
      <p:sp>
        <p:nvSpPr>
          <p:cNvPr id="3" name="Content Placeholder 2">
            <a:extLst>
              <a:ext uri="{FF2B5EF4-FFF2-40B4-BE49-F238E27FC236}">
                <a16:creationId xmlns:a16="http://schemas.microsoft.com/office/drawing/2014/main" id="{6E8A4F34-5721-4A49-A477-F07D6510A36E}"/>
              </a:ext>
            </a:extLst>
          </p:cNvPr>
          <p:cNvSpPr>
            <a:spLocks noGrp="1"/>
          </p:cNvSpPr>
          <p:nvPr>
            <p:ph idx="1"/>
          </p:nvPr>
        </p:nvSpPr>
        <p:spPr>
          <a:xfrm>
            <a:off x="762000" y="1600201"/>
            <a:ext cx="7315200" cy="4114800"/>
          </a:xfrm>
        </p:spPr>
        <p:txBody>
          <a:bodyPr>
            <a:normAutofit lnSpcReduction="10000"/>
          </a:bodyPr>
          <a:lstStyle/>
          <a:p>
            <a:pPr algn="just"/>
            <a:r>
              <a:rPr lang="en-US" sz="1800" b="0" i="0" dirty="0">
                <a:solidFill>
                  <a:srgbClr val="000000"/>
                </a:solidFill>
                <a:effectLst/>
                <a:latin typeface="Cambria" panose="02040503050406030204" pitchFamily="18" charset="0"/>
                <a:ea typeface="Cambria" panose="02040503050406030204" pitchFamily="18" charset="0"/>
              </a:rPr>
              <a:t>The New MEDS system is the focus of this takeover RFP. The New MEDS system has evolved over time and today it is a distinct module. Prior to the Affordable Care Act (ACA), eligibility was determined using two systems: MEDS (for Aged, Blind, and Disabled) and Medicaid Determination System Expansion (MEDSX for Families and Children). </a:t>
            </a:r>
          </a:p>
          <a:p>
            <a:pPr algn="just"/>
            <a:endParaRPr lang="en-US" sz="1800" dirty="0">
              <a:solidFill>
                <a:srgbClr val="000000"/>
              </a:solidFill>
              <a:latin typeface="Cambria" panose="02040503050406030204" pitchFamily="18" charset="0"/>
              <a:ea typeface="Cambria" panose="02040503050406030204" pitchFamily="18" charset="0"/>
            </a:endParaRPr>
          </a:p>
          <a:p>
            <a:pPr algn="just"/>
            <a:r>
              <a:rPr lang="en-US" sz="1800" b="0" i="0" dirty="0">
                <a:solidFill>
                  <a:srgbClr val="000000"/>
                </a:solidFill>
                <a:effectLst/>
                <a:latin typeface="Cambria" panose="02040503050406030204" pitchFamily="18" charset="0"/>
                <a:ea typeface="Cambria" panose="02040503050406030204" pitchFamily="18" charset="0"/>
              </a:rPr>
              <a:t>Between 2012 and 2016 the current New MEDS system was created to comply with the new ACA eligibility rules, to determine eligibility for both Families and Children using the new ACA Modified Adjusted Gross Income methodology, and the Aged, Blind, and Disabled populations. As a result, the MEDS and MEDSX systems were retired. New MEDS is one of only a handful of integrated eligibility systems in the United States that can process all categories of eligibility for the State. </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1238676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4462FE1-236C-4FFA-9993-7DC809A21F46}"/>
              </a:ext>
            </a:extLst>
          </p:cNvPr>
          <p:cNvSpPr>
            <a:spLocks noGrp="1"/>
          </p:cNvSpPr>
          <p:nvPr>
            <p:ph type="title"/>
          </p:nvPr>
        </p:nvSpPr>
        <p:spPr>
          <a:xfrm>
            <a:off x="304800" y="274638"/>
            <a:ext cx="8458200" cy="1143000"/>
          </a:xfrm>
        </p:spPr>
        <p:txBody>
          <a:bodyPr>
            <a:normAutofit/>
          </a:bodyPr>
          <a:lstStyle/>
          <a:p>
            <a:r>
              <a:rPr lang="en-US" sz="3200" dirty="0"/>
              <a:t>Separation of New MEDS from current MMIS</a:t>
            </a:r>
          </a:p>
        </p:txBody>
      </p:sp>
      <p:pic>
        <p:nvPicPr>
          <p:cNvPr id="7" name="Picture 6">
            <a:extLst>
              <a:ext uri="{FF2B5EF4-FFF2-40B4-BE49-F238E27FC236}">
                <a16:creationId xmlns:a16="http://schemas.microsoft.com/office/drawing/2014/main" id="{EBAC12D6-AE29-4FD7-AE3C-25D5A1C1D0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643062"/>
            <a:ext cx="7543800" cy="4148138"/>
          </a:xfrm>
          <a:prstGeom prst="rect">
            <a:avLst/>
          </a:prstGeom>
        </p:spPr>
      </p:pic>
    </p:spTree>
    <p:extLst>
      <p:ext uri="{BB962C8B-B14F-4D97-AF65-F5344CB8AC3E}">
        <p14:creationId xmlns:p14="http://schemas.microsoft.com/office/powerpoint/2010/main" val="126421765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9090-B980-4679-B873-D4EC4AFFF6E3}"/>
              </a:ext>
            </a:extLst>
          </p:cNvPr>
          <p:cNvSpPr>
            <a:spLocks noGrp="1"/>
          </p:cNvSpPr>
          <p:nvPr>
            <p:ph type="title"/>
          </p:nvPr>
        </p:nvSpPr>
        <p:spPr/>
        <p:txBody>
          <a:bodyPr>
            <a:normAutofit/>
          </a:bodyPr>
          <a:lstStyle/>
          <a:p>
            <a:r>
              <a:rPr lang="en-US" sz="4200" dirty="0"/>
              <a:t>Procurement Guidelines</a:t>
            </a:r>
          </a:p>
        </p:txBody>
      </p:sp>
      <p:sp>
        <p:nvSpPr>
          <p:cNvPr id="3" name="Content Placeholder 2">
            <a:extLst>
              <a:ext uri="{FF2B5EF4-FFF2-40B4-BE49-F238E27FC236}">
                <a16:creationId xmlns:a16="http://schemas.microsoft.com/office/drawing/2014/main" id="{720231E8-E8DF-4E9B-9A4D-2D466B34ADE0}"/>
              </a:ext>
            </a:extLst>
          </p:cNvPr>
          <p:cNvSpPr>
            <a:spLocks noGrp="1"/>
          </p:cNvSpPr>
          <p:nvPr>
            <p:ph idx="1"/>
          </p:nvPr>
        </p:nvSpPr>
        <p:spPr/>
        <p:txBody>
          <a:bodyPr>
            <a:normAutofit fontScale="77500" lnSpcReduction="20000"/>
          </a:bodyPr>
          <a:lstStyle/>
          <a:p>
            <a:pPr marL="0" indent="0" algn="ctr">
              <a:spcBef>
                <a:spcPct val="0"/>
              </a:spcBef>
              <a:spcAft>
                <a:spcPts val="1200"/>
              </a:spcAft>
              <a:buClrTx/>
              <a:buSzTx/>
              <a:buNone/>
            </a:pPr>
            <a:r>
              <a:rPr lang="en-US" altLang="en-US" sz="2600" b="1" dirty="0">
                <a:latin typeface="Cambria" panose="02040503050406030204" pitchFamily="18" charset="0"/>
                <a:ea typeface="Cambria" panose="02040503050406030204" pitchFamily="18" charset="0"/>
              </a:rPr>
              <a:t>Evaluations Overview</a:t>
            </a:r>
          </a:p>
          <a:p>
            <a:pPr marL="0" indent="0" algn="ctr">
              <a:spcBef>
                <a:spcPct val="0"/>
              </a:spcBef>
              <a:spcAft>
                <a:spcPts val="1200"/>
              </a:spcAft>
              <a:buClrTx/>
              <a:buSzTx/>
              <a:buNone/>
            </a:pPr>
            <a:endParaRPr lang="en-US" altLang="en-US" sz="2300" b="1" dirty="0">
              <a:latin typeface="Cambria" panose="02040503050406030204" pitchFamily="18" charset="0"/>
              <a:ea typeface="Cambria" panose="02040503050406030204" pitchFamily="18" charset="0"/>
            </a:endParaRPr>
          </a:p>
          <a:p>
            <a:pPr marL="342900"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Evaluation Team, Categories, and Possible Points</a:t>
            </a:r>
            <a:r>
              <a:rPr lang="en-US" altLang="en-US" sz="2300" i="1" dirty="0">
                <a:latin typeface="Cambria" panose="02040503050406030204" pitchFamily="18" charset="0"/>
                <a:ea typeface="Cambria" panose="02040503050406030204" pitchFamily="18" charset="0"/>
              </a:rPr>
              <a:t> </a:t>
            </a:r>
            <a:r>
              <a:rPr lang="en-US" altLang="en-US" sz="2300" dirty="0">
                <a:latin typeface="Cambria" panose="02040503050406030204" pitchFamily="18" charset="0"/>
                <a:ea typeface="Cambria" panose="02040503050406030204" pitchFamily="18" charset="0"/>
              </a:rPr>
              <a:t>(Section VII. No. 19) </a:t>
            </a:r>
            <a:endParaRPr lang="en-US" altLang="en-US" sz="2300" i="1" dirty="0">
              <a:latin typeface="Cambria" panose="02040503050406030204" pitchFamily="18" charset="0"/>
              <a:ea typeface="Cambria" panose="02040503050406030204" pitchFamily="18" charset="0"/>
            </a:endParaRPr>
          </a:p>
          <a:p>
            <a:pPr marL="800100" lvl="1"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Stage 1 – Selection of Responsive/Valid Proposals (Section VII. No. 19.2.1) </a:t>
            </a:r>
          </a:p>
          <a:p>
            <a:pPr marL="800100" lvl="1"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Stage 2 – Non-cost Evaluation (Section VII. No. 19.2.2)</a:t>
            </a:r>
          </a:p>
          <a:p>
            <a:pPr marL="800100" lvl="1"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Stage 3 – Cost Evaluation (Section VII. No. 19.2.3)</a:t>
            </a:r>
          </a:p>
          <a:p>
            <a:pPr marL="800100" lvl="1"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Stage 4 – Selection of the successful Vendor (Section VII. No. 19.2.4)</a:t>
            </a:r>
          </a:p>
          <a:p>
            <a:pPr marL="1200150" lvl="3"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On-site Demonstrations and Interviews (Section VII. No. 19.2.4.1)</a:t>
            </a:r>
          </a:p>
          <a:p>
            <a:pPr marL="1200150" lvl="2"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Site Visits (Section VII. No. 19.2.4.2)</a:t>
            </a:r>
          </a:p>
          <a:p>
            <a:pPr marL="1200150" lvl="2" indent="-342900" algn="just">
              <a:spcBef>
                <a:spcPct val="0"/>
              </a:spcBef>
              <a:spcAft>
                <a:spcPts val="1200"/>
              </a:spcAft>
              <a:buClrTx/>
              <a:buSzTx/>
              <a:buFont typeface="Arial" panose="020B0604020202020204" pitchFamily="34" charset="0"/>
              <a:buChar char="•"/>
            </a:pPr>
            <a:r>
              <a:rPr lang="en-US" altLang="en-US" sz="2300" dirty="0">
                <a:latin typeface="Cambria" panose="02040503050406030204" pitchFamily="18" charset="0"/>
                <a:ea typeface="Cambria" panose="02040503050406030204" pitchFamily="18" charset="0"/>
              </a:rPr>
              <a:t>Final Quantitative Evaluation (Section VII. No. 19.2.5)</a:t>
            </a:r>
          </a:p>
          <a:p>
            <a:endParaRPr lang="en-US" dirty="0"/>
          </a:p>
        </p:txBody>
      </p:sp>
    </p:spTree>
    <p:extLst>
      <p:ext uri="{BB962C8B-B14F-4D97-AF65-F5344CB8AC3E}">
        <p14:creationId xmlns:p14="http://schemas.microsoft.com/office/powerpoint/2010/main" val="386240630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F3F2-0269-48FA-949A-283E3EBD7556}"/>
              </a:ext>
            </a:extLst>
          </p:cNvPr>
          <p:cNvSpPr>
            <a:spLocks noGrp="1"/>
          </p:cNvSpPr>
          <p:nvPr>
            <p:ph type="title"/>
          </p:nvPr>
        </p:nvSpPr>
        <p:spPr>
          <a:xfrm>
            <a:off x="457200" y="274638"/>
            <a:ext cx="8229600" cy="868361"/>
          </a:xfrm>
        </p:spPr>
        <p:txBody>
          <a:bodyPr>
            <a:normAutofit/>
          </a:bodyPr>
          <a:lstStyle/>
          <a:p>
            <a:r>
              <a:rPr lang="en-US" sz="4200" dirty="0"/>
              <a:t>Technical Evaluations</a:t>
            </a:r>
          </a:p>
        </p:txBody>
      </p:sp>
      <p:graphicFrame>
        <p:nvGraphicFramePr>
          <p:cNvPr id="8" name="Table 7">
            <a:extLst>
              <a:ext uri="{FF2B5EF4-FFF2-40B4-BE49-F238E27FC236}">
                <a16:creationId xmlns:a16="http://schemas.microsoft.com/office/drawing/2014/main" id="{C047CE78-AD5F-4C34-95AB-CA117879A6EB}"/>
              </a:ext>
            </a:extLst>
          </p:cNvPr>
          <p:cNvGraphicFramePr>
            <a:graphicFrameLocks noGrp="1"/>
          </p:cNvGraphicFramePr>
          <p:nvPr>
            <p:extLst>
              <p:ext uri="{D42A27DB-BD31-4B8C-83A1-F6EECF244321}">
                <p14:modId xmlns:p14="http://schemas.microsoft.com/office/powerpoint/2010/main" val="854607697"/>
              </p:ext>
            </p:extLst>
          </p:nvPr>
        </p:nvGraphicFramePr>
        <p:xfrm>
          <a:off x="479367" y="1210913"/>
          <a:ext cx="5235633" cy="4450080"/>
        </p:xfrm>
        <a:graphic>
          <a:graphicData uri="http://schemas.openxmlformats.org/drawingml/2006/table">
            <a:tbl>
              <a:tblPr firstRow="1" bandRow="1">
                <a:tableStyleId>{6E25E649-3F16-4E02-A733-19D2CDBF48F0}</a:tableStyleId>
              </a:tblPr>
              <a:tblGrid>
                <a:gridCol w="4117626">
                  <a:extLst>
                    <a:ext uri="{9D8B030D-6E8A-4147-A177-3AD203B41FA5}">
                      <a16:colId xmlns:a16="http://schemas.microsoft.com/office/drawing/2014/main" val="20000"/>
                    </a:ext>
                  </a:extLst>
                </a:gridCol>
                <a:gridCol w="1118007">
                  <a:extLst>
                    <a:ext uri="{9D8B030D-6E8A-4147-A177-3AD203B41FA5}">
                      <a16:colId xmlns:a16="http://schemas.microsoft.com/office/drawing/2014/main" val="20001"/>
                    </a:ext>
                  </a:extLst>
                </a:gridCol>
              </a:tblGrid>
              <a:tr h="497366">
                <a:tc>
                  <a:txBody>
                    <a:bodyPr/>
                    <a:lstStyle/>
                    <a:p>
                      <a:pPr algn="ctr"/>
                      <a:r>
                        <a:rPr lang="en-US" sz="1400" dirty="0">
                          <a:latin typeface="Cambria" panose="02040503050406030204" pitchFamily="18" charset="0"/>
                          <a:ea typeface="Cambria" panose="02040503050406030204" pitchFamily="18" charset="0"/>
                        </a:rPr>
                        <a:t>Category</a:t>
                      </a:r>
                    </a:p>
                  </a:txBody>
                  <a:tcPr anchor="ctr"/>
                </a:tc>
                <a:tc>
                  <a:txBody>
                    <a:bodyPr/>
                    <a:lstStyle/>
                    <a:p>
                      <a:pPr algn="ctr"/>
                      <a:r>
                        <a:rPr lang="en-US" sz="1400" dirty="0">
                          <a:latin typeface="Cambria" panose="02040503050406030204" pitchFamily="18" charset="0"/>
                          <a:ea typeface="Cambria" panose="02040503050406030204" pitchFamily="18" charset="0"/>
                        </a:rPr>
                        <a:t>Possible Points</a:t>
                      </a:r>
                      <a:endParaRPr lang="en-US" sz="1400" strike="sngStrike" dirty="0">
                        <a:solidFill>
                          <a:schemeClr val="bg1"/>
                        </a:solidFill>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0000"/>
                  </a:ext>
                </a:extLst>
              </a:tr>
              <a:tr h="284209">
                <a:tc>
                  <a:txBody>
                    <a:bodyPr/>
                    <a:lstStyle/>
                    <a:p>
                      <a:pPr algn="ctr"/>
                      <a:r>
                        <a:rPr lang="en-US" sz="1400" b="1" dirty="0">
                          <a:latin typeface="Cambria" panose="02040503050406030204" pitchFamily="18" charset="0"/>
                          <a:ea typeface="Cambria" panose="02040503050406030204" pitchFamily="18" charset="0"/>
                        </a:rPr>
                        <a:t>Non-Cost Categories</a:t>
                      </a:r>
                    </a:p>
                  </a:txBody>
                  <a:tcPr/>
                </a:tc>
                <a:tc>
                  <a:txBody>
                    <a:bodyPr/>
                    <a:lstStyle/>
                    <a:p>
                      <a:pPr algn="ctr"/>
                      <a:r>
                        <a:rPr lang="en-US" sz="1400" dirty="0">
                          <a:latin typeface="Cambria" panose="02040503050406030204" pitchFamily="18" charset="0"/>
                          <a:ea typeface="Cambria" panose="02040503050406030204" pitchFamily="18" charset="0"/>
                        </a:rPr>
                        <a:t> </a:t>
                      </a:r>
                    </a:p>
                  </a:txBody>
                  <a:tcPr/>
                </a:tc>
                <a:extLst>
                  <a:ext uri="{0D108BD9-81ED-4DB2-BD59-A6C34878D82A}">
                    <a16:rowId xmlns:a16="http://schemas.microsoft.com/office/drawing/2014/main" val="10001"/>
                  </a:ext>
                </a:extLst>
              </a:tr>
              <a:tr h="449998">
                <a:tc>
                  <a:txBody>
                    <a:bodyPr/>
                    <a:lstStyle/>
                    <a:p>
                      <a:pPr algn="l" rtl="0" fontAlgn="base"/>
                      <a:r>
                        <a:rPr lang="en-US" sz="1400" b="0" i="1" dirty="0">
                          <a:effectLst/>
                          <a:latin typeface="Cambria" panose="02040503050406030204" pitchFamily="18" charset="0"/>
                          <a:ea typeface="Cambria" panose="02040503050406030204" pitchFamily="18" charset="0"/>
                        </a:rPr>
                        <a:t>Vendor Requirements:</a:t>
                      </a:r>
                      <a:r>
                        <a:rPr lang="en-US" sz="1400" b="0" i="0" dirty="0">
                          <a:effectLst/>
                          <a:latin typeface="Cambria" panose="02040503050406030204" pitchFamily="18" charset="0"/>
                          <a:ea typeface="Cambria" panose="02040503050406030204" pitchFamily="18" charset="0"/>
                        </a:rPr>
                        <a:t> </a:t>
                      </a:r>
                    </a:p>
                    <a:p>
                      <a:pPr algn="l" rtl="0" fontAlgn="base"/>
                      <a:r>
                        <a:rPr lang="en-US" sz="1400" b="0" i="0" dirty="0">
                          <a:effectLst/>
                          <a:latin typeface="Cambria" panose="02040503050406030204" pitchFamily="18" charset="0"/>
                          <a:ea typeface="Cambria" panose="02040503050406030204" pitchFamily="18" charset="0"/>
                        </a:rPr>
                        <a:t>Project Work Plan – Section VII, Item </a:t>
                      </a:r>
                      <a:r>
                        <a:rPr lang="en-US" sz="1400" b="0" i="0" dirty="0">
                          <a:solidFill>
                            <a:srgbClr val="000000"/>
                          </a:solidFill>
                          <a:effectLst/>
                          <a:latin typeface="Cambria" panose="02040503050406030204" pitchFamily="18" charset="0"/>
                          <a:ea typeface="Cambria" panose="02040503050406030204" pitchFamily="18" charset="0"/>
                        </a:rPr>
                        <a:t>10</a:t>
                      </a:r>
                      <a:r>
                        <a:rPr lang="en-US" sz="1400" b="0" i="0" dirty="0">
                          <a:effectLst/>
                          <a:latin typeface="Cambria" panose="02040503050406030204" pitchFamily="18" charset="0"/>
                          <a:ea typeface="Cambria" panose="02040503050406030204" pitchFamily="18" charset="0"/>
                        </a:rPr>
                        <a:t> </a:t>
                      </a:r>
                    </a:p>
                  </a:txBody>
                  <a:tcPr anchor="ctr"/>
                </a:tc>
                <a:tc>
                  <a:txBody>
                    <a:bodyPr/>
                    <a:lstStyle/>
                    <a:p>
                      <a:pPr algn="ctr" rtl="0" fontAlgn="base"/>
                      <a:r>
                        <a:rPr lang="en-AU" sz="1400" b="0" i="0" dirty="0">
                          <a:effectLst/>
                          <a:latin typeface="Cambria" panose="02040503050406030204" pitchFamily="18" charset="0"/>
                          <a:ea typeface="Cambria" panose="02040503050406030204" pitchFamily="18" charset="0"/>
                        </a:rPr>
                        <a:t>10 </a:t>
                      </a:r>
                    </a:p>
                  </a:txBody>
                  <a:tcPr anchor="ctr"/>
                </a:tc>
                <a:extLst>
                  <a:ext uri="{0D108BD9-81ED-4DB2-BD59-A6C34878D82A}">
                    <a16:rowId xmlns:a16="http://schemas.microsoft.com/office/drawing/2014/main" val="10002"/>
                  </a:ext>
                </a:extLst>
              </a:tr>
              <a:tr h="639471">
                <a:tc>
                  <a:txBody>
                    <a:bodyPr/>
                    <a:lstStyle/>
                    <a:p>
                      <a:pPr algn="l" rtl="0" fontAlgn="base"/>
                      <a:r>
                        <a:rPr lang="en-US" sz="1400" b="0" i="1" dirty="0">
                          <a:effectLst/>
                          <a:latin typeface="Cambria" panose="02040503050406030204" pitchFamily="18" charset="0"/>
                          <a:ea typeface="Cambria" panose="02040503050406030204" pitchFamily="18" charset="0"/>
                        </a:rPr>
                        <a:t>Project Requirements:</a:t>
                      </a:r>
                      <a:r>
                        <a:rPr lang="en-US" sz="1400" b="0" i="0" dirty="0">
                          <a:effectLst/>
                          <a:latin typeface="Cambria" panose="02040503050406030204" pitchFamily="18" charset="0"/>
                          <a:ea typeface="Cambria" panose="02040503050406030204" pitchFamily="18" charset="0"/>
                        </a:rPr>
                        <a:t> </a:t>
                      </a:r>
                    </a:p>
                    <a:p>
                      <a:pPr algn="l" rtl="0" fontAlgn="base"/>
                      <a:r>
                        <a:rPr lang="en-US" sz="1400" b="0" i="0" dirty="0">
                          <a:effectLst/>
                          <a:latin typeface="Cambria" panose="02040503050406030204" pitchFamily="18" charset="0"/>
                          <a:ea typeface="Cambria" panose="02040503050406030204" pitchFamily="18" charset="0"/>
                        </a:rPr>
                        <a:t>Current Environment and Take Over Requirements – Section VII, Item </a:t>
                      </a:r>
                      <a:r>
                        <a:rPr lang="en-US" sz="1400" b="0" i="0" dirty="0">
                          <a:solidFill>
                            <a:srgbClr val="000000"/>
                          </a:solidFill>
                          <a:effectLst/>
                          <a:latin typeface="Cambria" panose="02040503050406030204" pitchFamily="18" charset="0"/>
                          <a:ea typeface="Cambria" panose="02040503050406030204" pitchFamily="18" charset="0"/>
                        </a:rPr>
                        <a:t>5</a:t>
                      </a:r>
                      <a:r>
                        <a:rPr lang="en-US" sz="1400" b="0" i="0" dirty="0">
                          <a:effectLst/>
                          <a:latin typeface="Cambria" panose="02040503050406030204" pitchFamily="18" charset="0"/>
                          <a:ea typeface="Cambria" panose="02040503050406030204" pitchFamily="18" charset="0"/>
                        </a:rPr>
                        <a:t> </a:t>
                      </a:r>
                    </a:p>
                    <a:p>
                      <a:pPr algn="l" rtl="0" fontAlgn="base"/>
                      <a:r>
                        <a:rPr lang="en-US" sz="1400" b="0" i="0" dirty="0">
                          <a:effectLst/>
                          <a:latin typeface="Cambria" panose="02040503050406030204" pitchFamily="18" charset="0"/>
                          <a:ea typeface="Cambria" panose="02040503050406030204" pitchFamily="18" charset="0"/>
                        </a:rPr>
                        <a:t>Project Duration – Section VII, Item </a:t>
                      </a:r>
                      <a:r>
                        <a:rPr lang="en-US" sz="1400" b="0" i="0" dirty="0">
                          <a:solidFill>
                            <a:srgbClr val="000000"/>
                          </a:solidFill>
                          <a:effectLst/>
                          <a:latin typeface="Cambria" panose="02040503050406030204" pitchFamily="18" charset="0"/>
                          <a:ea typeface="Cambria" panose="02040503050406030204" pitchFamily="18" charset="0"/>
                        </a:rPr>
                        <a:t>7</a:t>
                      </a:r>
                      <a:r>
                        <a:rPr lang="en-US" sz="1400" b="0" i="0" dirty="0">
                          <a:effectLst/>
                          <a:latin typeface="Cambria" panose="02040503050406030204" pitchFamily="18" charset="0"/>
                          <a:ea typeface="Cambria" panose="02040503050406030204" pitchFamily="18" charset="0"/>
                        </a:rPr>
                        <a:t> </a:t>
                      </a:r>
                    </a:p>
                  </a:txBody>
                  <a:tcPr anchor="ctr"/>
                </a:tc>
                <a:tc>
                  <a:txBody>
                    <a:bodyPr/>
                    <a:lstStyle/>
                    <a:p>
                      <a:pPr algn="ctr" rtl="0" fontAlgn="base"/>
                      <a:r>
                        <a:rPr lang="en-AU" sz="1400" b="0" i="0" dirty="0">
                          <a:effectLst/>
                          <a:latin typeface="Cambria" panose="02040503050406030204" pitchFamily="18" charset="0"/>
                          <a:ea typeface="Cambria" panose="02040503050406030204" pitchFamily="18" charset="0"/>
                        </a:rPr>
                        <a:t>20 </a:t>
                      </a:r>
                    </a:p>
                  </a:txBody>
                  <a:tcPr anchor="ctr"/>
                </a:tc>
                <a:extLst>
                  <a:ext uri="{0D108BD9-81ED-4DB2-BD59-A6C34878D82A}">
                    <a16:rowId xmlns:a16="http://schemas.microsoft.com/office/drawing/2014/main" val="10003"/>
                  </a:ext>
                </a:extLst>
              </a:tr>
              <a:tr h="639471">
                <a:tc>
                  <a:txBody>
                    <a:bodyPr/>
                    <a:lstStyle/>
                    <a:p>
                      <a:pPr algn="l" rtl="0" fontAlgn="base"/>
                      <a:r>
                        <a:rPr lang="en-US" sz="1400" b="0" i="1" dirty="0">
                          <a:effectLst/>
                          <a:latin typeface="Cambria" panose="02040503050406030204" pitchFamily="18" charset="0"/>
                          <a:ea typeface="Cambria" panose="02040503050406030204" pitchFamily="18" charset="0"/>
                        </a:rPr>
                        <a:t>Technical Requirements:</a:t>
                      </a:r>
                      <a:r>
                        <a:rPr lang="en-US" sz="1400" b="0" i="0" dirty="0">
                          <a:effectLst/>
                          <a:latin typeface="Cambria" panose="02040503050406030204" pitchFamily="18" charset="0"/>
                          <a:ea typeface="Cambria" panose="02040503050406030204" pitchFamily="18" charset="0"/>
                        </a:rPr>
                        <a:t> </a:t>
                      </a:r>
                    </a:p>
                    <a:p>
                      <a:pPr algn="l" rtl="0" fontAlgn="base"/>
                      <a:r>
                        <a:rPr lang="en-US" sz="1400" b="0" i="0" dirty="0">
                          <a:effectLst/>
                          <a:latin typeface="Cambria" panose="02040503050406030204" pitchFamily="18" charset="0"/>
                          <a:ea typeface="Cambria" panose="02040503050406030204" pitchFamily="18" charset="0"/>
                        </a:rPr>
                        <a:t>Testing– Section VII, Item </a:t>
                      </a:r>
                      <a:r>
                        <a:rPr lang="en-US" sz="1400" b="0" i="0" dirty="0">
                          <a:solidFill>
                            <a:srgbClr val="000000"/>
                          </a:solidFill>
                          <a:effectLst/>
                          <a:latin typeface="Cambria" panose="02040503050406030204" pitchFamily="18" charset="0"/>
                          <a:ea typeface="Cambria" panose="02040503050406030204" pitchFamily="18" charset="0"/>
                        </a:rPr>
                        <a:t>12</a:t>
                      </a:r>
                      <a:r>
                        <a:rPr lang="en-US" sz="1400" b="0" i="0" dirty="0">
                          <a:effectLst/>
                          <a:latin typeface="Cambria" panose="02040503050406030204" pitchFamily="18" charset="0"/>
                          <a:ea typeface="Cambria" panose="02040503050406030204" pitchFamily="18" charset="0"/>
                        </a:rPr>
                        <a:t> </a:t>
                      </a:r>
                    </a:p>
                    <a:p>
                      <a:pPr algn="l" rtl="0" fontAlgn="base"/>
                      <a:r>
                        <a:rPr lang="en-US" sz="1400" b="0" i="0" dirty="0">
                          <a:effectLst/>
                          <a:latin typeface="Cambria" panose="02040503050406030204" pitchFamily="18" charset="0"/>
                          <a:ea typeface="Cambria" panose="02040503050406030204" pitchFamily="18" charset="0"/>
                        </a:rPr>
                        <a:t>Security and Privacy – Section VII, Item </a:t>
                      </a:r>
                      <a:r>
                        <a:rPr lang="en-US" sz="1400" b="0" i="0" dirty="0">
                          <a:solidFill>
                            <a:srgbClr val="000000"/>
                          </a:solidFill>
                          <a:effectLst/>
                          <a:latin typeface="Cambria" panose="02040503050406030204" pitchFamily="18" charset="0"/>
                          <a:ea typeface="Cambria" panose="02040503050406030204" pitchFamily="18" charset="0"/>
                        </a:rPr>
                        <a:t>13</a:t>
                      </a:r>
                      <a:r>
                        <a:rPr lang="en-US" sz="1400" b="0" i="0" dirty="0">
                          <a:effectLst/>
                          <a:latin typeface="Cambria" panose="02040503050406030204" pitchFamily="18" charset="0"/>
                          <a:ea typeface="Cambria" panose="02040503050406030204" pitchFamily="18" charset="0"/>
                        </a:rPr>
                        <a:t> </a:t>
                      </a:r>
                    </a:p>
                  </a:txBody>
                  <a:tcPr anchor="ctr"/>
                </a:tc>
                <a:tc>
                  <a:txBody>
                    <a:bodyPr/>
                    <a:lstStyle/>
                    <a:p>
                      <a:pPr algn="ctr" rtl="0" fontAlgn="base"/>
                      <a:r>
                        <a:rPr lang="en-AU" sz="1400" b="0" i="0" dirty="0">
                          <a:effectLst/>
                          <a:latin typeface="Cambria" panose="02040503050406030204" pitchFamily="18" charset="0"/>
                          <a:ea typeface="Cambria" panose="02040503050406030204" pitchFamily="18" charset="0"/>
                        </a:rPr>
                        <a:t>20 </a:t>
                      </a:r>
                    </a:p>
                  </a:txBody>
                  <a:tcPr anchor="ctr"/>
                </a:tc>
                <a:extLst>
                  <a:ext uri="{0D108BD9-81ED-4DB2-BD59-A6C34878D82A}">
                    <a16:rowId xmlns:a16="http://schemas.microsoft.com/office/drawing/2014/main" val="10004"/>
                  </a:ext>
                </a:extLst>
              </a:tr>
              <a:tr h="449998">
                <a:tc>
                  <a:txBody>
                    <a:bodyPr/>
                    <a:lstStyle/>
                    <a:p>
                      <a:pPr algn="l" rtl="0" fontAlgn="base"/>
                      <a:r>
                        <a:rPr lang="en-US" sz="1400" b="0" i="1" dirty="0">
                          <a:effectLst/>
                          <a:latin typeface="Cambria" panose="02040503050406030204" pitchFamily="18" charset="0"/>
                          <a:ea typeface="Cambria" panose="02040503050406030204" pitchFamily="18" charset="0"/>
                        </a:rPr>
                        <a:t>Maintenance &amp; Operations:</a:t>
                      </a:r>
                      <a:r>
                        <a:rPr lang="en-US" sz="1400" b="0" i="0" dirty="0">
                          <a:effectLst/>
                          <a:latin typeface="Cambria" panose="02040503050406030204" pitchFamily="18" charset="0"/>
                          <a:ea typeface="Cambria" panose="02040503050406030204" pitchFamily="18" charset="0"/>
                        </a:rPr>
                        <a:t> </a:t>
                      </a:r>
                    </a:p>
                    <a:p>
                      <a:pPr algn="l" rtl="0" fontAlgn="base"/>
                      <a:r>
                        <a:rPr lang="en-US" sz="1400" b="0" i="0" dirty="0">
                          <a:effectLst/>
                          <a:latin typeface="Cambria" panose="02040503050406030204" pitchFamily="18" charset="0"/>
                          <a:ea typeface="Cambria" panose="02040503050406030204" pitchFamily="18" charset="0"/>
                        </a:rPr>
                        <a:t>Maintenance and Operations – Section VII, Item 15 </a:t>
                      </a:r>
                    </a:p>
                  </a:txBody>
                  <a:tcPr anchor="ctr"/>
                </a:tc>
                <a:tc>
                  <a:txBody>
                    <a:bodyPr/>
                    <a:lstStyle/>
                    <a:p>
                      <a:pPr algn="ctr" rtl="0" fontAlgn="base"/>
                      <a:r>
                        <a:rPr lang="en-AU" sz="1400" b="0" i="0" dirty="0">
                          <a:effectLst/>
                          <a:latin typeface="Cambria" panose="02040503050406030204" pitchFamily="18" charset="0"/>
                          <a:ea typeface="Cambria" panose="02040503050406030204" pitchFamily="18" charset="0"/>
                        </a:rPr>
                        <a:t>15 </a:t>
                      </a:r>
                    </a:p>
                  </a:txBody>
                  <a:tcPr anchor="ctr"/>
                </a:tc>
                <a:extLst>
                  <a:ext uri="{0D108BD9-81ED-4DB2-BD59-A6C34878D82A}">
                    <a16:rowId xmlns:a16="http://schemas.microsoft.com/office/drawing/2014/main" val="10005"/>
                  </a:ext>
                </a:extLst>
              </a:tr>
              <a:tr h="260525">
                <a:tc>
                  <a:txBody>
                    <a:bodyPr/>
                    <a:lstStyle/>
                    <a:p>
                      <a:pPr algn="l" rtl="0" fontAlgn="base"/>
                      <a:r>
                        <a:rPr lang="en-AU" sz="1400" b="1" i="0" dirty="0">
                          <a:effectLst/>
                          <a:latin typeface="Cambria" panose="02040503050406030204" pitchFamily="18" charset="0"/>
                          <a:ea typeface="Cambria" panose="02040503050406030204" pitchFamily="18" charset="0"/>
                        </a:rPr>
                        <a:t>Total Non-Cost Points</a:t>
                      </a:r>
                      <a:r>
                        <a:rPr lang="en-AU" sz="1400" b="0" i="0" dirty="0">
                          <a:effectLst/>
                          <a:latin typeface="Cambria" panose="02040503050406030204" pitchFamily="18" charset="0"/>
                          <a:ea typeface="Cambria" panose="02040503050406030204" pitchFamily="18" charset="0"/>
                        </a:rPr>
                        <a:t> </a:t>
                      </a:r>
                    </a:p>
                  </a:txBody>
                  <a:tcPr anchor="ctr"/>
                </a:tc>
                <a:tc>
                  <a:txBody>
                    <a:bodyPr/>
                    <a:lstStyle/>
                    <a:p>
                      <a:pPr algn="ctr" rtl="0" fontAlgn="base"/>
                      <a:r>
                        <a:rPr lang="en-AU" sz="1400" b="1" i="0">
                          <a:effectLst/>
                          <a:latin typeface="Cambria" panose="02040503050406030204" pitchFamily="18" charset="0"/>
                          <a:ea typeface="Cambria" panose="02040503050406030204" pitchFamily="18" charset="0"/>
                        </a:rPr>
                        <a:t>65</a:t>
                      </a:r>
                      <a:r>
                        <a:rPr lang="en-AU" sz="1400" b="0" i="0">
                          <a:effectLst/>
                          <a:latin typeface="Cambria" panose="02040503050406030204" pitchFamily="18" charset="0"/>
                          <a:ea typeface="Cambria" panose="02040503050406030204" pitchFamily="18" charset="0"/>
                        </a:rPr>
                        <a:t> </a:t>
                      </a:r>
                    </a:p>
                  </a:txBody>
                  <a:tcPr anchor="ctr"/>
                </a:tc>
                <a:extLst>
                  <a:ext uri="{0D108BD9-81ED-4DB2-BD59-A6C34878D82A}">
                    <a16:rowId xmlns:a16="http://schemas.microsoft.com/office/drawing/2014/main" val="3849250238"/>
                  </a:ext>
                </a:extLst>
              </a:tr>
              <a:tr h="260525">
                <a:tc>
                  <a:txBody>
                    <a:bodyPr/>
                    <a:lstStyle/>
                    <a:p>
                      <a:pPr algn="l" rtl="0" fontAlgn="base"/>
                      <a:r>
                        <a:rPr lang="en-AU" sz="1400" b="0" i="0" dirty="0">
                          <a:effectLst/>
                          <a:latin typeface="Cambria" panose="02040503050406030204" pitchFamily="18" charset="0"/>
                          <a:ea typeface="Cambria" panose="02040503050406030204" pitchFamily="18" charset="0"/>
                        </a:rPr>
                        <a:t>Cost </a:t>
                      </a:r>
                    </a:p>
                  </a:txBody>
                  <a:tcPr anchor="ctr"/>
                </a:tc>
                <a:tc>
                  <a:txBody>
                    <a:bodyPr/>
                    <a:lstStyle/>
                    <a:p>
                      <a:pPr algn="ctr" rtl="0" fontAlgn="base"/>
                      <a:r>
                        <a:rPr lang="en-AU" sz="1400" b="0" i="0" dirty="0">
                          <a:effectLst/>
                          <a:latin typeface="Cambria" panose="02040503050406030204" pitchFamily="18" charset="0"/>
                          <a:ea typeface="Cambria" panose="02040503050406030204" pitchFamily="18" charset="0"/>
                        </a:rPr>
                        <a:t>35 </a:t>
                      </a:r>
                    </a:p>
                  </a:txBody>
                  <a:tcPr anchor="ctr"/>
                </a:tc>
                <a:extLst>
                  <a:ext uri="{0D108BD9-81ED-4DB2-BD59-A6C34878D82A}">
                    <a16:rowId xmlns:a16="http://schemas.microsoft.com/office/drawing/2014/main" val="1619008467"/>
                  </a:ext>
                </a:extLst>
              </a:tr>
              <a:tr h="260525">
                <a:tc>
                  <a:txBody>
                    <a:bodyPr/>
                    <a:lstStyle/>
                    <a:p>
                      <a:pPr algn="l" rtl="0" fontAlgn="base"/>
                      <a:r>
                        <a:rPr lang="en-AU" sz="1400" b="1" i="0" dirty="0">
                          <a:effectLst/>
                          <a:latin typeface="Cambria" panose="02040503050406030204" pitchFamily="18" charset="0"/>
                          <a:ea typeface="Cambria" panose="02040503050406030204" pitchFamily="18" charset="0"/>
                        </a:rPr>
                        <a:t>Maximum Possible Points</a:t>
                      </a:r>
                      <a:r>
                        <a:rPr lang="en-AU" sz="1400" b="0" i="0" dirty="0">
                          <a:effectLst/>
                          <a:latin typeface="Cambria" panose="02040503050406030204" pitchFamily="18" charset="0"/>
                          <a:ea typeface="Cambria" panose="02040503050406030204" pitchFamily="18" charset="0"/>
                        </a:rPr>
                        <a:t> </a:t>
                      </a:r>
                    </a:p>
                  </a:txBody>
                  <a:tcPr anchor="ctr"/>
                </a:tc>
                <a:tc>
                  <a:txBody>
                    <a:bodyPr/>
                    <a:lstStyle/>
                    <a:p>
                      <a:pPr algn="ctr" rtl="0" fontAlgn="base"/>
                      <a:r>
                        <a:rPr lang="en-AU" sz="1400" b="1" i="0" dirty="0">
                          <a:effectLst/>
                          <a:latin typeface="Cambria" panose="02040503050406030204" pitchFamily="18" charset="0"/>
                          <a:ea typeface="Cambria" panose="02040503050406030204" pitchFamily="18" charset="0"/>
                        </a:rPr>
                        <a:t>100</a:t>
                      </a:r>
                      <a:r>
                        <a:rPr lang="en-AU" sz="1400" b="0" i="0" dirty="0">
                          <a:effectLst/>
                          <a:latin typeface="Cambria" panose="02040503050406030204" pitchFamily="18" charset="0"/>
                          <a:ea typeface="Cambria" panose="02040503050406030204" pitchFamily="18" charset="0"/>
                        </a:rPr>
                        <a:t> </a:t>
                      </a:r>
                    </a:p>
                  </a:txBody>
                  <a:tcPr anchor="ctr"/>
                </a:tc>
                <a:extLst>
                  <a:ext uri="{0D108BD9-81ED-4DB2-BD59-A6C34878D82A}">
                    <a16:rowId xmlns:a16="http://schemas.microsoft.com/office/drawing/2014/main" val="262704872"/>
                  </a:ext>
                </a:extLst>
              </a:tr>
            </a:tbl>
          </a:graphicData>
        </a:graphic>
      </p:graphicFrame>
      <p:sp>
        <p:nvSpPr>
          <p:cNvPr id="3" name="TextBox 2">
            <a:extLst>
              <a:ext uri="{FF2B5EF4-FFF2-40B4-BE49-F238E27FC236}">
                <a16:creationId xmlns:a16="http://schemas.microsoft.com/office/drawing/2014/main" id="{88D95C5A-50E9-4656-B7E0-9A090F30A024}"/>
              </a:ext>
            </a:extLst>
          </p:cNvPr>
          <p:cNvSpPr txBox="1"/>
          <p:nvPr/>
        </p:nvSpPr>
        <p:spPr>
          <a:xfrm>
            <a:off x="5791200" y="1210913"/>
            <a:ext cx="2819400" cy="4708981"/>
          </a:xfrm>
          <a:prstGeom prst="rect">
            <a:avLst/>
          </a:prstGeom>
          <a:noFill/>
        </p:spPr>
        <p:txBody>
          <a:bodyPr wrap="square" rtlCol="0">
            <a:spAutoFit/>
          </a:bodyPr>
          <a:lstStyle/>
          <a:p>
            <a:pPr marL="285750" indent="-285750" algn="just">
              <a:buFont typeface="Arial" panose="020B0604020202020204" pitchFamily="34" charset="0"/>
              <a:buChar char="•"/>
            </a:pPr>
            <a:r>
              <a:rPr lang="en-US" sz="1500" dirty="0">
                <a:latin typeface="Cambria" panose="02040503050406030204" pitchFamily="18" charset="0"/>
                <a:ea typeface="Cambria" panose="02040503050406030204" pitchFamily="18" charset="0"/>
              </a:rPr>
              <a:t>The scoring methodology is explained in Section VII, Number 19. </a:t>
            </a:r>
          </a:p>
          <a:p>
            <a:pPr algn="just"/>
            <a:endParaRPr lang="en-US" sz="1500" dirty="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n-US" sz="1500" dirty="0">
                <a:latin typeface="Cambria" panose="02040503050406030204" pitchFamily="18" charset="0"/>
                <a:ea typeface="Cambria" panose="02040503050406030204" pitchFamily="18" charset="0"/>
              </a:rPr>
              <a:t>Certain items in the technical specifications are mandatory. Vendors may not take exception to a mandatory specification.</a:t>
            </a:r>
          </a:p>
          <a:p>
            <a:pPr algn="just"/>
            <a:endParaRPr lang="en-US" sz="1500" dirty="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n-US" sz="1500" dirty="0">
                <a:latin typeface="Cambria" panose="02040503050406030204" pitchFamily="18" charset="0"/>
                <a:ea typeface="Cambria" panose="02040503050406030204" pitchFamily="18" charset="0"/>
              </a:rPr>
              <a:t>Proposals that do not meet all mandatory specifications are subject to immediate disqualification.</a:t>
            </a:r>
          </a:p>
          <a:p>
            <a:pPr algn="just"/>
            <a:endParaRPr lang="en-US" sz="1500" dirty="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n-US" sz="1500" dirty="0">
                <a:latin typeface="Cambria" panose="02040503050406030204" pitchFamily="18" charset="0"/>
                <a:ea typeface="Cambria" panose="02040503050406030204" pitchFamily="18" charset="0"/>
              </a:rPr>
              <a:t>Proposals meeting fewer than 80% of the non-cost requirements may be eliminated from further consideration.</a:t>
            </a:r>
          </a:p>
        </p:txBody>
      </p:sp>
    </p:spTree>
    <p:extLst>
      <p:ext uri="{BB962C8B-B14F-4D97-AF65-F5344CB8AC3E}">
        <p14:creationId xmlns:p14="http://schemas.microsoft.com/office/powerpoint/2010/main" val="334060259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80D41E0527AF4DA6798E20E4D888F0" ma:contentTypeVersion="8" ma:contentTypeDescription="Create a new document." ma:contentTypeScope="" ma:versionID="e636251787e7f686fd99ff903e8be55d">
  <xsd:schema xmlns:xsd="http://www.w3.org/2001/XMLSchema" xmlns:xs="http://www.w3.org/2001/XMLSchema" xmlns:p="http://schemas.microsoft.com/office/2006/metadata/properties" xmlns:ns2="5704010e-0004-4bc7-b55d-6acf7a710151" targetNamespace="http://schemas.microsoft.com/office/2006/metadata/properties" ma:root="true" ma:fieldsID="0c97023d9da0764018a297756e5a7e31" ns2:_="">
    <xsd:import namespace="5704010e-0004-4bc7-b55d-6acf7a71015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04010e-0004-4bc7-b55d-6acf7a7101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E297BF-B677-4247-A848-0F8B4F00825D}">
  <ds:schemaRefs>
    <ds:schemaRef ds:uri="http://schemas.microsoft.com/sharepoint/v3/contenttype/forms"/>
  </ds:schemaRefs>
</ds:datastoreItem>
</file>

<file path=customXml/itemProps2.xml><?xml version="1.0" encoding="utf-8"?>
<ds:datastoreItem xmlns:ds="http://schemas.openxmlformats.org/officeDocument/2006/customXml" ds:itemID="{6E96E625-B5DE-464C-B7D2-5F166304B951}">
  <ds:schemaRefs>
    <ds:schemaRef ds:uri="5704010e-0004-4bc7-b55d-6acf7a71015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40E914B6-98A3-4137-BFD2-CD147A391F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04010e-0004-4bc7-b55d-6acf7a7101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2185</TotalTime>
  <Words>1311</Words>
  <Application>Microsoft Office PowerPoint</Application>
  <PresentationFormat>On-screen Show (4:3)</PresentationFormat>
  <Paragraphs>122</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Office Theme</vt:lpstr>
      <vt:lpstr>PowerPoint Presentation</vt:lpstr>
      <vt:lpstr>Agenda</vt:lpstr>
      <vt:lpstr>Welcome</vt:lpstr>
      <vt:lpstr>Project Background</vt:lpstr>
      <vt:lpstr>Project Overview  </vt:lpstr>
      <vt:lpstr>Project Overview</vt:lpstr>
      <vt:lpstr>Separation of New MEDS from current MMIS</vt:lpstr>
      <vt:lpstr>Procurement Guidelines</vt:lpstr>
      <vt:lpstr>Technical Evaluations</vt:lpstr>
      <vt:lpstr>SharePoint Submission Process</vt:lpstr>
      <vt:lpstr>Additional Information</vt:lpstr>
      <vt:lpstr>Questions and Answers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H. Barham</dc:creator>
  <cp:lastModifiedBy>Jill B. Chastant</cp:lastModifiedBy>
  <cp:revision>111</cp:revision>
  <dcterms:created xsi:type="dcterms:W3CDTF">2014-01-13T15:21:19Z</dcterms:created>
  <dcterms:modified xsi:type="dcterms:W3CDTF">2022-04-14T15:37:14Z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0x010100F280D41E0527AF4DA6798E20E4D888F0</vt:lpwstr>
  </property>
  <property fmtid="{D5CDD505-2E9C-101B-9397-08002B2CF9AE}" pid="3" name="MediaServiceImageTags">
    <vt:lpwstr/>
  </property>
</Properties>
</file>